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322" r:id="rId3"/>
    <p:sldId id="323" r:id="rId4"/>
    <p:sldId id="324" r:id="rId5"/>
    <p:sldId id="333" r:id="rId6"/>
    <p:sldId id="351" r:id="rId7"/>
    <p:sldId id="352" r:id="rId8"/>
    <p:sldId id="353" r:id="rId9"/>
    <p:sldId id="354" r:id="rId10"/>
    <p:sldId id="355" r:id="rId11"/>
    <p:sldId id="321" r:id="rId12"/>
    <p:sldId id="369" r:id="rId13"/>
    <p:sldId id="258" r:id="rId14"/>
    <p:sldId id="287" r:id="rId15"/>
    <p:sldId id="375" r:id="rId16"/>
    <p:sldId id="376" r:id="rId17"/>
    <p:sldId id="377" r:id="rId18"/>
    <p:sldId id="301" r:id="rId19"/>
    <p:sldId id="368" r:id="rId20"/>
    <p:sldId id="303" r:id="rId21"/>
    <p:sldId id="370" r:id="rId22"/>
    <p:sldId id="372" r:id="rId23"/>
    <p:sldId id="371" r:id="rId24"/>
    <p:sldId id="281" r:id="rId25"/>
    <p:sldId id="374" r:id="rId26"/>
    <p:sldId id="381" r:id="rId27"/>
    <p:sldId id="349" r:id="rId28"/>
    <p:sldId id="306" r:id="rId29"/>
    <p:sldId id="307" r:id="rId30"/>
    <p:sldId id="328" r:id="rId31"/>
    <p:sldId id="319" r:id="rId32"/>
    <p:sldId id="310" r:id="rId33"/>
    <p:sldId id="311" r:id="rId34"/>
    <p:sldId id="312" r:id="rId35"/>
    <p:sldId id="313" r:id="rId36"/>
    <p:sldId id="314" r:id="rId37"/>
    <p:sldId id="315" r:id="rId38"/>
    <p:sldId id="316" r:id="rId39"/>
    <p:sldId id="317" r:id="rId40"/>
    <p:sldId id="318" r:id="rId41"/>
    <p:sldId id="367" r:id="rId42"/>
    <p:sldId id="356" r:id="rId43"/>
    <p:sldId id="358" r:id="rId44"/>
    <p:sldId id="359" r:id="rId45"/>
    <p:sldId id="361" r:id="rId46"/>
    <p:sldId id="362" r:id="rId47"/>
    <p:sldId id="36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3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67633" autoAdjust="0"/>
  </p:normalViewPr>
  <p:slideViewPr>
    <p:cSldViewPr snapToGrid="0" showGuides="1">
      <p:cViewPr varScale="1">
        <p:scale>
          <a:sx n="78" d="100"/>
          <a:sy n="78" d="100"/>
        </p:scale>
        <p:origin x="1782" y="84"/>
      </p:cViewPr>
      <p:guideLst>
        <p:guide orient="horz" pos="2160"/>
        <p:guide pos="33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oleObject" Target="file:///C:\Users\tlow\Desktop\cs229adraft\data.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594096553615934"/>
          <c:y val="6.5714185444691278E-2"/>
          <c:w val="0.77646128886137766"/>
          <c:h val="0.75897728937281805"/>
        </c:manualLayout>
      </c:layout>
      <c:scatterChart>
        <c:scatterStyle val="lineMarker"/>
        <c:varyColors val="0"/>
        <c:ser>
          <c:idx val="0"/>
          <c:order val="0"/>
          <c:tx>
            <c:strRef>
              <c:f>Sheet1!$B$1</c:f>
              <c:strCache>
                <c:ptCount val="1"/>
                <c:pt idx="0">
                  <c:v>Size (feet2)</c:v>
                </c:pt>
              </c:strCache>
            </c:strRef>
          </c:tx>
          <c:spPr>
            <a:ln w="38100">
              <a:noFill/>
            </a:ln>
          </c:spPr>
          <c:marker>
            <c:symbol val="x"/>
            <c:size val="12"/>
            <c:spPr>
              <a:noFill/>
              <a:ln w="19050">
                <a:solidFill>
                  <a:srgbClr val="C00000"/>
                </a:solidFill>
              </a:ln>
            </c:spPr>
          </c:marker>
          <c:xVal>
            <c:numRef>
              <c:f>Sheet1!$A$2:$A$12</c:f>
              <c:numCache>
                <c:formatCode>General</c:formatCode>
                <c:ptCount val="11"/>
                <c:pt idx="0">
                  <c:v>432.42296918767499</c:v>
                </c:pt>
                <c:pt idx="1">
                  <c:v>610.994397759104</c:v>
                </c:pt>
                <c:pt idx="2">
                  <c:v>628.50140056022406</c:v>
                </c:pt>
                <c:pt idx="3">
                  <c:v>856.09243697478996</c:v>
                </c:pt>
                <c:pt idx="4">
                  <c:v>950.63025210084004</c:v>
                </c:pt>
                <c:pt idx="5">
                  <c:v>1202.7310924369699</c:v>
                </c:pt>
                <c:pt idx="6">
                  <c:v>1412.8151260504201</c:v>
                </c:pt>
                <c:pt idx="7">
                  <c:v>1661.4145658263301</c:v>
                </c:pt>
                <c:pt idx="8">
                  <c:v>1787.4649859944</c:v>
                </c:pt>
                <c:pt idx="9">
                  <c:v>1952.0308123249299</c:v>
                </c:pt>
                <c:pt idx="10">
                  <c:v>2186.6246498599398</c:v>
                </c:pt>
              </c:numCache>
            </c:numRef>
          </c:xVal>
          <c:yVal>
            <c:numRef>
              <c:f>Sheet1!$B$2:$B$12</c:f>
              <c:numCache>
                <c:formatCode>General</c:formatCode>
                <c:ptCount val="11"/>
                <c:pt idx="0">
                  <c:v>100.917431192661</c:v>
                </c:pt>
                <c:pt idx="1">
                  <c:v>143.73088685015301</c:v>
                </c:pt>
                <c:pt idx="2">
                  <c:v>213.45565749235499</c:v>
                </c:pt>
                <c:pt idx="3">
                  <c:v>229.35779816513801</c:v>
                </c:pt>
                <c:pt idx="4">
                  <c:v>288.07339449541303</c:v>
                </c:pt>
                <c:pt idx="5">
                  <c:v>274.61773700305798</c:v>
                </c:pt>
                <c:pt idx="6">
                  <c:v>308.86850152905203</c:v>
                </c:pt>
                <c:pt idx="7">
                  <c:v>290.51987767584097</c:v>
                </c:pt>
                <c:pt idx="8">
                  <c:v>337.003058103976</c:v>
                </c:pt>
                <c:pt idx="9">
                  <c:v>306.42201834862402</c:v>
                </c:pt>
                <c:pt idx="10">
                  <c:v>291.74311926605498</c:v>
                </c:pt>
              </c:numCache>
            </c:numRef>
          </c:yVal>
          <c:smooth val="0"/>
          <c:extLst>
            <c:ext xmlns:c16="http://schemas.microsoft.com/office/drawing/2014/chart" uri="{C3380CC4-5D6E-409C-BE32-E72D297353CC}">
              <c16:uniqueId val="{00000000-6DFD-45BD-B18D-659C26D53B61}"/>
            </c:ext>
          </c:extLst>
        </c:ser>
        <c:dLbls>
          <c:showLegendKey val="0"/>
          <c:showVal val="0"/>
          <c:showCatName val="0"/>
          <c:showSerName val="0"/>
          <c:showPercent val="0"/>
          <c:showBubbleSize val="0"/>
        </c:dLbls>
        <c:axId val="128883712"/>
        <c:axId val="129115264"/>
      </c:scatterChart>
      <c:valAx>
        <c:axId val="128883712"/>
        <c:scaling>
          <c:orientation val="minMax"/>
        </c:scaling>
        <c:delete val="0"/>
        <c:axPos val="b"/>
        <c:numFmt formatCode="General" sourceLinked="1"/>
        <c:majorTickMark val="cross"/>
        <c:minorTickMark val="none"/>
        <c:tickLblPos val="nextTo"/>
        <c:spPr>
          <a:ln w="38100">
            <a:solidFill>
              <a:schemeClr val="bg1">
                <a:lumMod val="50000"/>
              </a:schemeClr>
            </a:solidFill>
          </a:ln>
        </c:spPr>
        <c:txPr>
          <a:bodyPr/>
          <a:lstStyle/>
          <a:p>
            <a:pPr>
              <a:defRPr sz="1600"/>
            </a:pPr>
            <a:endParaRPr lang="en-US"/>
          </a:p>
        </c:txPr>
        <c:crossAx val="129115264"/>
        <c:crosses val="autoZero"/>
        <c:crossBetween val="midCat"/>
        <c:majorUnit val="500"/>
      </c:valAx>
      <c:valAx>
        <c:axId val="129115264"/>
        <c:scaling>
          <c:orientation val="minMax"/>
        </c:scaling>
        <c:delete val="0"/>
        <c:axPos val="l"/>
        <c:majorGridlines>
          <c:spPr>
            <a:ln>
              <a:noFill/>
            </a:ln>
          </c:spPr>
        </c:majorGridlines>
        <c:numFmt formatCode="General" sourceLinked="1"/>
        <c:majorTickMark val="cross"/>
        <c:minorTickMark val="none"/>
        <c:tickLblPos val="nextTo"/>
        <c:spPr>
          <a:ln w="38100"/>
        </c:spPr>
        <c:txPr>
          <a:bodyPr/>
          <a:lstStyle/>
          <a:p>
            <a:pPr>
              <a:defRPr sz="1600"/>
            </a:pPr>
            <a:endParaRPr lang="en-US"/>
          </a:p>
        </c:txPr>
        <c:crossAx val="128883712"/>
        <c:crosses val="autoZero"/>
        <c:crossBetween val="midCat"/>
        <c:majorUnit val="100"/>
        <c:minorUnit val="10"/>
      </c:valAx>
    </c:plotArea>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0.png"/></Relationships>
</file>

<file path=ppt/ink/ink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09-23T01:08:34.416"/>
    </inkml:context>
    <inkml:brush xml:id="br0">
      <inkml:brushProperty name="width" value="0.05292" units="cm"/>
      <inkml:brushProperty name="height" value="0.05292" units="cm"/>
      <inkml:brushProperty name="color" value="#FF0000"/>
    </inkml:brush>
  </inkml:definitions>
  <inkml:trace contextRef="#ctx0" brushRef="#br0">469 9498 11755,'-54'26'-64,"27"1"-97,0 0-63,27-27 288,0 0 64,0 0 161,-25 0-225,25 0 0,25 0 224,-25-27 193,27 27-161,26-27-128,2 1-96,-3-1 0,1 2-32,-1-29-64,28 28 32,-1-28 0,26 2-32,-51-1 64,24 0-64,-23 26 0,-2-26 0,-1 27 0,1 26-64,-26-28-96,-2 28-64,2-25-160,-27 25 31,27-27-95,-27 27-257,0 0-448,0-26-1185,0 26-2563</inkml:trace>
  <inkml:trace contextRef="#ctx0" brushRef="#br0" timeOffset="294.0159">1157 8810 9673,'-53'0'0,"53"0"-128,0 0 160,0-27 256,26 27 833,1-27-64,25 27-609,-25-26-320,26 26-63,-1-27-1,1 27-32,-1 0 0,2 0-32,-28 0 0,2 0 0,-1 27 0,-3-27 96,3 26-32,-27 1 32,0 0 0,0 25 0,0 1-64,-27 0-96,-24-1-641,23 2-896,2-1-1250,-1 27-3939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4D01F-01FC-4B4A-AB73-D836590FE588}" type="datetimeFigureOut">
              <a:rPr lang="en-US" smtClean="0"/>
              <a:t>1/22/2020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61E4B-4987-4A04-9D2D-2178578C11E9}" type="slidenum">
              <a:rPr lang="en-US" smtClean="0"/>
              <a:t>‹#›</a:t>
            </a:fld>
            <a:endParaRPr lang="en-US"/>
          </a:p>
        </p:txBody>
      </p:sp>
    </p:spTree>
    <p:extLst>
      <p:ext uri="{BB962C8B-B14F-4D97-AF65-F5344CB8AC3E}">
        <p14:creationId xmlns:p14="http://schemas.microsoft.com/office/powerpoint/2010/main" val="663263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461E4B-4987-4A04-9D2D-2178578C11E9}" type="slidenum">
              <a:rPr lang="en-US" smtClean="0"/>
              <a:t>2</a:t>
            </a:fld>
            <a:endParaRPr lang="en-US"/>
          </a:p>
        </p:txBody>
      </p:sp>
    </p:spTree>
    <p:extLst>
      <p:ext uri="{BB962C8B-B14F-4D97-AF65-F5344CB8AC3E}">
        <p14:creationId xmlns:p14="http://schemas.microsoft.com/office/powerpoint/2010/main" val="1696208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BEFA10A2-9E09-4311-8721-55EF5420952A}" type="slidenum">
              <a:rPr lang="en-US" altLang="en-US">
                <a:latin typeface="Arial" panose="020B0604020202020204" pitchFamily="34" charset="0"/>
              </a:rPr>
              <a:pPr eaLnBrk="1" hangingPunct="1"/>
              <a:t>18</a:t>
            </a:fld>
            <a:endParaRPr lang="en-US" altLang="en-US">
              <a:latin typeface="Arial" panose="020B0604020202020204" pitchFamily="34" charset="0"/>
            </a:endParaRPr>
          </a:p>
        </p:txBody>
      </p:sp>
      <p:sp>
        <p:nvSpPr>
          <p:cNvPr id="983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ru-RU" altLang="ru-RU">
              <a:latin typeface="Arial" panose="020B0604020202020204" pitchFamily="34" charset="0"/>
            </a:endParaRPr>
          </a:p>
        </p:txBody>
      </p:sp>
    </p:spTree>
    <p:extLst>
      <p:ext uri="{BB962C8B-B14F-4D97-AF65-F5344CB8AC3E}">
        <p14:creationId xmlns:p14="http://schemas.microsoft.com/office/powerpoint/2010/main" val="997566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BEFA10A2-9E09-4311-8721-55EF5420952A}" type="slidenum">
              <a:rPr lang="en-US" altLang="en-US">
                <a:latin typeface="Arial" panose="020B0604020202020204" pitchFamily="34" charset="0"/>
              </a:rPr>
              <a:pPr eaLnBrk="1" hangingPunct="1"/>
              <a:t>19</a:t>
            </a:fld>
            <a:endParaRPr lang="en-US" altLang="en-US">
              <a:latin typeface="Arial" panose="020B0604020202020204" pitchFamily="34" charset="0"/>
            </a:endParaRPr>
          </a:p>
        </p:txBody>
      </p:sp>
      <p:sp>
        <p:nvSpPr>
          <p:cNvPr id="983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ru-RU" altLang="ru-RU">
              <a:latin typeface="Arial" panose="020B0604020202020204" pitchFamily="34" charset="0"/>
            </a:endParaRPr>
          </a:p>
        </p:txBody>
      </p:sp>
    </p:spTree>
    <p:extLst>
      <p:ext uri="{BB962C8B-B14F-4D97-AF65-F5344CB8AC3E}">
        <p14:creationId xmlns:p14="http://schemas.microsoft.com/office/powerpoint/2010/main" val="3356109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BEFA10A2-9E09-4311-8721-55EF5420952A}" type="slidenum">
              <a:rPr lang="en-US" altLang="en-US">
                <a:latin typeface="Arial" panose="020B0604020202020204" pitchFamily="34" charset="0"/>
              </a:rPr>
              <a:pPr eaLnBrk="1" hangingPunct="1"/>
              <a:t>20</a:t>
            </a:fld>
            <a:endParaRPr lang="en-US" altLang="en-US">
              <a:latin typeface="Arial" panose="020B0604020202020204" pitchFamily="34" charset="0"/>
            </a:endParaRPr>
          </a:p>
        </p:txBody>
      </p:sp>
      <p:sp>
        <p:nvSpPr>
          <p:cNvPr id="983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ru-RU" altLang="ru-RU">
              <a:latin typeface="Arial" panose="020B0604020202020204" pitchFamily="34" charset="0"/>
            </a:endParaRPr>
          </a:p>
        </p:txBody>
      </p:sp>
    </p:spTree>
    <p:extLst>
      <p:ext uri="{BB962C8B-B14F-4D97-AF65-F5344CB8AC3E}">
        <p14:creationId xmlns:p14="http://schemas.microsoft.com/office/powerpoint/2010/main" val="3233540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C5209D77-786D-4FEC-8D4B-02BD313C6F60}" type="slidenum">
              <a:rPr lang="en-US" altLang="en-US">
                <a:latin typeface="Arial" panose="020B0604020202020204" pitchFamily="34" charset="0"/>
              </a:rPr>
              <a:pPr/>
              <a:t>31</a:t>
            </a:fld>
            <a:endParaRPr lang="en-US" altLang="en-US">
              <a:latin typeface="Arial" panose="020B0604020202020204" pitchFamily="34" charset="0"/>
            </a:endParaRPr>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3453292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ru-RU"/>
              <a:t>Swap: market seg and organize clusters</a:t>
            </a:r>
          </a:p>
        </p:txBody>
      </p:sp>
      <p:sp>
        <p:nvSpPr>
          <p:cNvPr id="40964" name="Slide Number Placeholder 3"/>
          <p:cNvSpPr>
            <a:spLocks noGrp="1"/>
          </p:cNvSpPr>
          <p:nvPr>
            <p:ph type="sldNum" sz="quarter" idx="5"/>
          </p:nvPr>
        </p:nvSpPr>
        <p:spPr bwMode="auto">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10430E34-9163-436D-A7E0-061A4642B0F8}" type="slidenum">
              <a:rPr lang="en-US" altLang="ru-RU"/>
              <a:pPr eaLnBrk="1" hangingPunct="1"/>
              <a:t>32</a:t>
            </a:fld>
            <a:endParaRPr lang="en-US" altLang="ru-RU"/>
          </a:p>
        </p:txBody>
      </p:sp>
    </p:spTree>
    <p:extLst>
      <p:ext uri="{BB962C8B-B14F-4D97-AF65-F5344CB8AC3E}">
        <p14:creationId xmlns:p14="http://schemas.microsoft.com/office/powerpoint/2010/main" val="673439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2761FD2-49DB-4555-9987-B8C960B1D910}"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0860AC-3763-4A23-A339-D663A0F719BF}" type="slidenum">
              <a:rPr lang="en-US" smtClean="0"/>
              <a:t>‹#›</a:t>
            </a:fld>
            <a:endParaRPr lang="en-US"/>
          </a:p>
        </p:txBody>
      </p:sp>
    </p:spTree>
    <p:extLst>
      <p:ext uri="{BB962C8B-B14F-4D97-AF65-F5344CB8AC3E}">
        <p14:creationId xmlns:p14="http://schemas.microsoft.com/office/powerpoint/2010/main" val="3332000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761FD2-49DB-4555-9987-B8C960B1D910}"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0860AC-3763-4A23-A339-D663A0F719BF}" type="slidenum">
              <a:rPr lang="en-US" smtClean="0"/>
              <a:t>‹#›</a:t>
            </a:fld>
            <a:endParaRPr lang="en-US"/>
          </a:p>
        </p:txBody>
      </p:sp>
    </p:spTree>
    <p:extLst>
      <p:ext uri="{BB962C8B-B14F-4D97-AF65-F5344CB8AC3E}">
        <p14:creationId xmlns:p14="http://schemas.microsoft.com/office/powerpoint/2010/main" val="638703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761FD2-49DB-4555-9987-B8C960B1D910}"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0860AC-3763-4A23-A339-D663A0F719BF}" type="slidenum">
              <a:rPr lang="en-US" smtClean="0"/>
              <a:t>‹#›</a:t>
            </a:fld>
            <a:endParaRPr lang="en-US"/>
          </a:p>
        </p:txBody>
      </p:sp>
    </p:spTree>
    <p:extLst>
      <p:ext uri="{BB962C8B-B14F-4D97-AF65-F5344CB8AC3E}">
        <p14:creationId xmlns:p14="http://schemas.microsoft.com/office/powerpoint/2010/main" val="16784990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521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761FD2-49DB-4555-9987-B8C960B1D910}"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0860AC-3763-4A23-A339-D663A0F719BF}" type="slidenum">
              <a:rPr lang="en-US" smtClean="0"/>
              <a:t>‹#›</a:t>
            </a:fld>
            <a:endParaRPr lang="en-US"/>
          </a:p>
        </p:txBody>
      </p:sp>
    </p:spTree>
    <p:extLst>
      <p:ext uri="{BB962C8B-B14F-4D97-AF65-F5344CB8AC3E}">
        <p14:creationId xmlns:p14="http://schemas.microsoft.com/office/powerpoint/2010/main" val="224129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2761FD2-49DB-4555-9987-B8C960B1D910}"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0860AC-3763-4A23-A339-D663A0F719BF}" type="slidenum">
              <a:rPr lang="en-US" smtClean="0"/>
              <a:t>‹#›</a:t>
            </a:fld>
            <a:endParaRPr lang="en-US"/>
          </a:p>
        </p:txBody>
      </p:sp>
    </p:spTree>
    <p:extLst>
      <p:ext uri="{BB962C8B-B14F-4D97-AF65-F5344CB8AC3E}">
        <p14:creationId xmlns:p14="http://schemas.microsoft.com/office/powerpoint/2010/main" val="944412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2761FD2-49DB-4555-9987-B8C960B1D910}" type="datetimeFigureOut">
              <a:rPr lang="en-US" smtClean="0"/>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0860AC-3763-4A23-A339-D663A0F719BF}" type="slidenum">
              <a:rPr lang="en-US" smtClean="0"/>
              <a:t>‹#›</a:t>
            </a:fld>
            <a:endParaRPr lang="en-US"/>
          </a:p>
        </p:txBody>
      </p:sp>
    </p:spTree>
    <p:extLst>
      <p:ext uri="{BB962C8B-B14F-4D97-AF65-F5344CB8AC3E}">
        <p14:creationId xmlns:p14="http://schemas.microsoft.com/office/powerpoint/2010/main" val="2224550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761FD2-49DB-4555-9987-B8C960B1D910}" type="datetimeFigureOut">
              <a:rPr lang="en-US" smtClean="0"/>
              <a:t>1/22/2020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0860AC-3763-4A23-A339-D663A0F719BF}" type="slidenum">
              <a:rPr lang="en-US" smtClean="0"/>
              <a:t>‹#›</a:t>
            </a:fld>
            <a:endParaRPr lang="en-US"/>
          </a:p>
        </p:txBody>
      </p:sp>
    </p:spTree>
    <p:extLst>
      <p:ext uri="{BB962C8B-B14F-4D97-AF65-F5344CB8AC3E}">
        <p14:creationId xmlns:p14="http://schemas.microsoft.com/office/powerpoint/2010/main" val="1837954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2761FD2-49DB-4555-9987-B8C960B1D910}" type="datetimeFigureOut">
              <a:rPr lang="en-US" smtClean="0"/>
              <a:t>1/22/2020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0860AC-3763-4A23-A339-D663A0F719BF}" type="slidenum">
              <a:rPr lang="en-US" smtClean="0"/>
              <a:t>‹#›</a:t>
            </a:fld>
            <a:endParaRPr lang="en-US"/>
          </a:p>
        </p:txBody>
      </p:sp>
    </p:spTree>
    <p:extLst>
      <p:ext uri="{BB962C8B-B14F-4D97-AF65-F5344CB8AC3E}">
        <p14:creationId xmlns:p14="http://schemas.microsoft.com/office/powerpoint/2010/main" val="1327817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761FD2-49DB-4555-9987-B8C960B1D910}" type="datetimeFigureOut">
              <a:rPr lang="en-US" smtClean="0"/>
              <a:t>1/22/2020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0860AC-3763-4A23-A339-D663A0F719BF}" type="slidenum">
              <a:rPr lang="en-US" smtClean="0"/>
              <a:t>‹#›</a:t>
            </a:fld>
            <a:endParaRPr lang="en-US"/>
          </a:p>
        </p:txBody>
      </p:sp>
    </p:spTree>
    <p:extLst>
      <p:ext uri="{BB962C8B-B14F-4D97-AF65-F5344CB8AC3E}">
        <p14:creationId xmlns:p14="http://schemas.microsoft.com/office/powerpoint/2010/main" val="2604874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2761FD2-49DB-4555-9987-B8C960B1D910}" type="datetimeFigureOut">
              <a:rPr lang="en-US" smtClean="0"/>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0860AC-3763-4A23-A339-D663A0F719BF}" type="slidenum">
              <a:rPr lang="en-US" smtClean="0"/>
              <a:t>‹#›</a:t>
            </a:fld>
            <a:endParaRPr lang="en-US"/>
          </a:p>
        </p:txBody>
      </p:sp>
    </p:spTree>
    <p:extLst>
      <p:ext uri="{BB962C8B-B14F-4D97-AF65-F5344CB8AC3E}">
        <p14:creationId xmlns:p14="http://schemas.microsoft.com/office/powerpoint/2010/main" val="1347264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2761FD2-49DB-4555-9987-B8C960B1D910}" type="datetimeFigureOut">
              <a:rPr lang="en-US" smtClean="0"/>
              <a:t>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0860AC-3763-4A23-A339-D663A0F719BF}" type="slidenum">
              <a:rPr lang="en-US" smtClean="0"/>
              <a:t>‹#›</a:t>
            </a:fld>
            <a:endParaRPr lang="en-US"/>
          </a:p>
        </p:txBody>
      </p:sp>
    </p:spTree>
    <p:extLst>
      <p:ext uri="{BB962C8B-B14F-4D97-AF65-F5344CB8AC3E}">
        <p14:creationId xmlns:p14="http://schemas.microsoft.com/office/powerpoint/2010/main" val="3837040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761FD2-49DB-4555-9987-B8C960B1D910}" type="datetimeFigureOut">
              <a:rPr lang="en-US" smtClean="0"/>
              <a:t>1/22/2020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0860AC-3763-4A23-A339-D663A0F719BF}" type="slidenum">
              <a:rPr lang="en-US" smtClean="0"/>
              <a:t>‹#›</a:t>
            </a:fld>
            <a:endParaRPr lang="en-US"/>
          </a:p>
        </p:txBody>
      </p:sp>
    </p:spTree>
    <p:extLst>
      <p:ext uri="{BB962C8B-B14F-4D97-AF65-F5344CB8AC3E}">
        <p14:creationId xmlns:p14="http://schemas.microsoft.com/office/powerpoint/2010/main" val="29064422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aborn.pydata.org/" TargetMode="External"/><Relationship Id="rId1" Type="http://schemas.openxmlformats.org/officeDocument/2006/relationships/slideLayout" Target="../slideLayouts/slideLayout2.xml"/><Relationship Id="rId4" Type="http://schemas.openxmlformats.org/officeDocument/2006/relationships/hyperlink" Target="http://matplotlib.org/"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gif"/><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prowesscorp.com/whats-the-difference-between-artificial-intelligence-ai-machine-learning-and-deep-learning/"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3.xml"/><Relationship Id="rId7"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7.png"/><Relationship Id="rId5" Type="http://schemas.openxmlformats.org/officeDocument/2006/relationships/tags" Target="../tags/tag5.xml"/><Relationship Id="rId10" Type="http://schemas.openxmlformats.org/officeDocument/2006/relationships/image" Target="../media/image36.png"/><Relationship Id="rId4" Type="http://schemas.openxmlformats.org/officeDocument/2006/relationships/tags" Target="../tags/tag4.xml"/><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customXml" Target="../ink/ink1.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6.xml"/><Relationship Id="rId7" Type="http://schemas.openxmlformats.org/officeDocument/2006/relationships/image" Target="../media/image44.png"/><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5.png"/><Relationship Id="rId4" Type="http://schemas.openxmlformats.org/officeDocument/2006/relationships/image" Target="../media/image41.png"/><Relationship Id="rId9"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cs229.stanford.edu/notes2019fall/"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ikit-learn.org/stable/user_guide.html" TargetMode="External"/><Relationship Id="rId2" Type="http://schemas.openxmlformats.org/officeDocument/2006/relationships/hyperlink" Target="http://scikit-learn.org/"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cikit-learn.org/stable/modules/classes.htm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scipy.org/"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numpy.org/"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pandas.pydata.org/"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Machine Learning</a:t>
            </a:r>
            <a:br>
              <a:rPr lang="en-US" dirty="0"/>
            </a:br>
            <a:endParaRPr lang="en-US" dirty="0"/>
          </a:p>
        </p:txBody>
      </p:sp>
      <p:sp>
        <p:nvSpPr>
          <p:cNvPr id="3" name="Subtitle 2"/>
          <p:cNvSpPr>
            <a:spLocks noGrp="1"/>
          </p:cNvSpPr>
          <p:nvPr>
            <p:ph type="subTitle" idx="1"/>
          </p:nvPr>
        </p:nvSpPr>
        <p:spPr/>
        <p:txBody>
          <a:bodyPr>
            <a:normAutofit/>
          </a:bodyPr>
          <a:lstStyle/>
          <a:p>
            <a:r>
              <a:rPr lang="en-US" sz="4800" dirty="0"/>
              <a:t>Introduction</a:t>
            </a:r>
          </a:p>
        </p:txBody>
      </p:sp>
    </p:spTree>
    <p:extLst>
      <p:ext uri="{BB962C8B-B14F-4D97-AF65-F5344CB8AC3E}">
        <p14:creationId xmlns:p14="http://schemas.microsoft.com/office/powerpoint/2010/main" val="30230800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z-Latn-AZ" b="1" i="1" dirty="0">
                <a:solidFill>
                  <a:schemeClr val="accent1">
                    <a:lumMod val="75000"/>
                  </a:schemeClr>
                </a:solidFill>
              </a:rPr>
              <a:t>Matplotlib and other plotting libraries </a:t>
            </a:r>
            <a:endParaRPr lang="en-US" i="1" dirty="0">
              <a:solidFill>
                <a:schemeClr val="accent1">
                  <a:lumMod val="75000"/>
                </a:schemeClr>
              </a:solidFill>
            </a:endParaRPr>
          </a:p>
        </p:txBody>
      </p:sp>
      <p:sp>
        <p:nvSpPr>
          <p:cNvPr id="3" name="Content Placeholder 2"/>
          <p:cNvSpPr>
            <a:spLocks noGrp="1"/>
          </p:cNvSpPr>
          <p:nvPr>
            <p:ph idx="1"/>
          </p:nvPr>
        </p:nvSpPr>
        <p:spPr>
          <a:xfrm>
            <a:off x="736600" y="1942543"/>
            <a:ext cx="10515600" cy="4351338"/>
          </a:xfrm>
        </p:spPr>
        <p:txBody>
          <a:bodyPr>
            <a:normAutofit/>
          </a:bodyPr>
          <a:lstStyle/>
          <a:p>
            <a:pPr lvl="0"/>
            <a:endParaRPr lang="az-Latn-AZ" b="1" dirty="0"/>
          </a:p>
          <a:p>
            <a:pPr lvl="0"/>
            <a:r>
              <a:rPr lang="az-Latn-AZ" dirty="0"/>
              <a:t>We typically use matplotlib’s pyplot module: 				   		</a:t>
            </a:r>
            <a:r>
              <a:rPr lang="az-Latn-AZ" i="1" dirty="0"/>
              <a:t>import matplotlib.pyplot as plt</a:t>
            </a:r>
            <a:endParaRPr lang="en-US" i="1" dirty="0"/>
          </a:p>
          <a:p>
            <a:pPr lvl="0"/>
            <a:r>
              <a:rPr lang="az-Latn-AZ" dirty="0"/>
              <a:t>We also sometimes use the seaborn visualization library (</a:t>
            </a:r>
            <a:r>
              <a:rPr lang="az-Latn-AZ" dirty="0">
                <a:hlinkClick r:id="rId2"/>
              </a:rPr>
              <a:t>http://seaborn.pydata.org/</a:t>
            </a:r>
            <a:r>
              <a:rPr lang="az-Latn-AZ" dirty="0"/>
              <a:t>)		</a:t>
            </a:r>
          </a:p>
          <a:p>
            <a:pPr marL="0" lvl="0" indent="0">
              <a:buNone/>
            </a:pPr>
            <a:r>
              <a:rPr lang="az-Latn-AZ" dirty="0"/>
              <a:t>		</a:t>
            </a:r>
            <a:r>
              <a:rPr lang="az-Latn-AZ" sz="2400" i="1" dirty="0"/>
              <a:t>import seaborn as sn</a:t>
            </a:r>
            <a:endParaRPr lang="en-US" sz="2400" i="1" dirty="0"/>
          </a:p>
          <a:p>
            <a:pPr lvl="0"/>
            <a:r>
              <a:rPr lang="az-Latn-AZ" dirty="0"/>
              <a:t>And sometimes the graphviz plotting library:						</a:t>
            </a:r>
            <a:r>
              <a:rPr lang="az-Latn-AZ" sz="2400" i="1" dirty="0"/>
              <a:t>import graphviz</a:t>
            </a:r>
            <a:endParaRPr lang="en-US" sz="2400" i="1" dirty="0"/>
          </a:p>
          <a:p>
            <a:endParaRPr lang="en-US" dirty="0"/>
          </a:p>
        </p:txBody>
      </p:sp>
      <p:pic>
        <p:nvPicPr>
          <p:cNvPr id="76802" name="Picture 2"/>
          <p:cNvPicPr>
            <a:picLocks noChangeAspect="1" noChangeArrowheads="1"/>
          </p:cNvPicPr>
          <p:nvPr/>
        </p:nvPicPr>
        <p:blipFill>
          <a:blip r:embed="rId3">
            <a:extLst>
              <a:ext uri="{28A0092B-C50C-407E-A947-70E740481C1C}">
                <a14:useLocalDpi xmlns:a14="http://schemas.microsoft.com/office/drawing/2010/main" val="0"/>
              </a:ext>
            </a:extLst>
          </a:blip>
          <a:srcRect l="11958" t="22960" r="58789" b="66237"/>
          <a:stretch>
            <a:fillRect/>
          </a:stretch>
        </p:blipFill>
        <p:spPr bwMode="auto">
          <a:xfrm>
            <a:off x="2460455" y="1601787"/>
            <a:ext cx="2873546"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5490526" y="1601787"/>
            <a:ext cx="4240263" cy="461665"/>
          </a:xfrm>
          <a:prstGeom prst="rect">
            <a:avLst/>
          </a:prstGeom>
        </p:spPr>
        <p:txBody>
          <a:bodyPr wrap="none">
            <a:spAutoFit/>
          </a:bodyPr>
          <a:lstStyle/>
          <a:p>
            <a:r>
              <a:rPr lang="az-Latn-AZ" sz="2400" b="1" u="sng" dirty="0">
                <a:solidFill>
                  <a:srgbClr val="0000FF"/>
                </a:solidFill>
                <a:latin typeface="Courier New" panose="02070309020205020404" pitchFamily="49" charset="0"/>
                <a:ea typeface="Arial Unicode MS" panose="020B0604020202020204" pitchFamily="34" charset="-128"/>
                <a:hlinkClick r:id="rId4"/>
              </a:rPr>
              <a:t>http://matplotlib.org/</a:t>
            </a:r>
            <a:endParaRPr lang="en-US" sz="2400" dirty="0"/>
          </a:p>
        </p:txBody>
      </p:sp>
    </p:spTree>
    <p:extLst>
      <p:ext uri="{BB962C8B-B14F-4D97-AF65-F5344CB8AC3E}">
        <p14:creationId xmlns:p14="http://schemas.microsoft.com/office/powerpoint/2010/main" val="30338893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08346-55AB-4309-B74E-AEA308EE2252}"/>
              </a:ext>
            </a:extLst>
          </p:cNvPr>
          <p:cNvSpPr>
            <a:spLocks noGrp="1"/>
          </p:cNvSpPr>
          <p:nvPr>
            <p:ph type="title"/>
          </p:nvPr>
        </p:nvSpPr>
        <p:spPr>
          <a:xfrm>
            <a:off x="1915381" y="236622"/>
            <a:ext cx="8012185" cy="1325563"/>
          </a:xfrm>
        </p:spPr>
        <p:txBody>
          <a:bodyPr/>
          <a:lstStyle/>
          <a:p>
            <a:r>
              <a:rPr lang="en-US" b="1" dirty="0"/>
              <a:t>Machine Learning (Online courses)</a:t>
            </a:r>
            <a:endParaRPr lang="ru-RU" b="1" dirty="0"/>
          </a:p>
        </p:txBody>
      </p:sp>
      <p:pic>
        <p:nvPicPr>
          <p:cNvPr id="1026" name="Picture 2" descr="Image result for stanford university logo">
            <a:extLst>
              <a:ext uri="{FF2B5EF4-FFF2-40B4-BE49-F238E27FC236}">
                <a16:creationId xmlns:a16="http://schemas.microsoft.com/office/drawing/2014/main" id="{2CA126F3-AFC9-4BC4-9D44-D1B384C41A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726" y="1510018"/>
            <a:ext cx="3097951" cy="6968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eorgia Institute of Technology  logo">
            <a:extLst>
              <a:ext uri="{FF2B5EF4-FFF2-40B4-BE49-F238E27FC236}">
                <a16:creationId xmlns:a16="http://schemas.microsoft.com/office/drawing/2014/main" id="{8B7C0B3C-505E-4B63-85AD-3D82C97B7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19" y="2522440"/>
            <a:ext cx="3198796" cy="8822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lumbia University logo">
            <a:extLst>
              <a:ext uri="{FF2B5EF4-FFF2-40B4-BE49-F238E27FC236}">
                <a16:creationId xmlns:a16="http://schemas.microsoft.com/office/drawing/2014/main" id="{FDB04C61-364B-417E-9176-892EECD08DB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0480" y="3591493"/>
            <a:ext cx="2877600" cy="12006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University of Washington  logo">
            <a:extLst>
              <a:ext uri="{FF2B5EF4-FFF2-40B4-BE49-F238E27FC236}">
                <a16:creationId xmlns:a16="http://schemas.microsoft.com/office/drawing/2014/main" id="{1C275F10-8151-4C11-A714-7DC8BB21D27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952" y="5107781"/>
            <a:ext cx="2491531" cy="12580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1E4191-14B2-4C93-9525-5E5676308CAA}"/>
              </a:ext>
            </a:extLst>
          </p:cNvPr>
          <p:cNvSpPr txBox="1"/>
          <p:nvPr/>
        </p:nvSpPr>
        <p:spPr>
          <a:xfrm>
            <a:off x="3648959" y="1745468"/>
            <a:ext cx="1544605" cy="369332"/>
          </a:xfrm>
          <a:prstGeom prst="rect">
            <a:avLst/>
          </a:prstGeom>
          <a:noFill/>
        </p:spPr>
        <p:txBody>
          <a:bodyPr wrap="square" lIns="0" tIns="0" rIns="0" bIns="0" rtlCol="0">
            <a:spAutoFit/>
          </a:bodyPr>
          <a:lstStyle/>
          <a:p>
            <a:r>
              <a:rPr lang="en-US" sz="2400" dirty="0"/>
              <a:t>via </a:t>
            </a:r>
            <a:r>
              <a:rPr lang="en-US" sz="2400" dirty="0">
                <a:solidFill>
                  <a:schemeClr val="accent5">
                    <a:lumMod val="75000"/>
                  </a:schemeClr>
                </a:solidFill>
              </a:rPr>
              <a:t>Coursera</a:t>
            </a:r>
            <a:endParaRPr lang="ru-RU" dirty="0">
              <a:solidFill>
                <a:schemeClr val="accent5">
                  <a:lumMod val="75000"/>
                </a:schemeClr>
              </a:solidFill>
            </a:endParaRPr>
          </a:p>
        </p:txBody>
      </p:sp>
      <p:sp>
        <p:nvSpPr>
          <p:cNvPr id="9" name="TextBox 8">
            <a:extLst>
              <a:ext uri="{FF2B5EF4-FFF2-40B4-BE49-F238E27FC236}">
                <a16:creationId xmlns:a16="http://schemas.microsoft.com/office/drawing/2014/main" id="{3BD6C76E-7C26-4A71-B677-E4C79103A8FC}"/>
              </a:ext>
            </a:extLst>
          </p:cNvPr>
          <p:cNvSpPr txBox="1"/>
          <p:nvPr/>
        </p:nvSpPr>
        <p:spPr>
          <a:xfrm>
            <a:off x="3648960" y="2778896"/>
            <a:ext cx="1544605" cy="369332"/>
          </a:xfrm>
          <a:prstGeom prst="rect">
            <a:avLst/>
          </a:prstGeom>
          <a:noFill/>
        </p:spPr>
        <p:txBody>
          <a:bodyPr wrap="square" lIns="0" tIns="0" rIns="0" bIns="0" rtlCol="0">
            <a:spAutoFit/>
          </a:bodyPr>
          <a:lstStyle/>
          <a:p>
            <a:r>
              <a:rPr lang="en-US" sz="2400" dirty="0"/>
              <a:t>via </a:t>
            </a:r>
            <a:r>
              <a:rPr lang="en-US" sz="2400" dirty="0">
                <a:solidFill>
                  <a:schemeClr val="accent5">
                    <a:lumMod val="75000"/>
                  </a:schemeClr>
                </a:solidFill>
              </a:rPr>
              <a:t>Udacity</a:t>
            </a:r>
            <a:endParaRPr lang="ru-RU" dirty="0">
              <a:solidFill>
                <a:schemeClr val="accent5">
                  <a:lumMod val="75000"/>
                </a:schemeClr>
              </a:solidFill>
            </a:endParaRPr>
          </a:p>
        </p:txBody>
      </p:sp>
      <p:sp>
        <p:nvSpPr>
          <p:cNvPr id="10" name="TextBox 9">
            <a:extLst>
              <a:ext uri="{FF2B5EF4-FFF2-40B4-BE49-F238E27FC236}">
                <a16:creationId xmlns:a16="http://schemas.microsoft.com/office/drawing/2014/main" id="{E1508CB3-7132-4A79-85B1-A2884166A700}"/>
              </a:ext>
            </a:extLst>
          </p:cNvPr>
          <p:cNvSpPr txBox="1"/>
          <p:nvPr/>
        </p:nvSpPr>
        <p:spPr>
          <a:xfrm>
            <a:off x="3648960" y="4062151"/>
            <a:ext cx="938420" cy="369332"/>
          </a:xfrm>
          <a:prstGeom prst="rect">
            <a:avLst/>
          </a:prstGeom>
          <a:noFill/>
        </p:spPr>
        <p:txBody>
          <a:bodyPr wrap="square" lIns="0" tIns="0" rIns="0" bIns="0" rtlCol="0">
            <a:spAutoFit/>
          </a:bodyPr>
          <a:lstStyle/>
          <a:p>
            <a:r>
              <a:rPr lang="en-US" sz="2400" dirty="0"/>
              <a:t>via </a:t>
            </a:r>
            <a:r>
              <a:rPr lang="en-US" sz="2400" dirty="0">
                <a:solidFill>
                  <a:schemeClr val="accent5">
                    <a:lumMod val="75000"/>
                  </a:schemeClr>
                </a:solidFill>
              </a:rPr>
              <a:t>edX</a:t>
            </a:r>
            <a:endParaRPr lang="ru-RU" dirty="0">
              <a:solidFill>
                <a:schemeClr val="accent5">
                  <a:lumMod val="75000"/>
                </a:schemeClr>
              </a:solidFill>
            </a:endParaRPr>
          </a:p>
        </p:txBody>
      </p:sp>
      <p:sp>
        <p:nvSpPr>
          <p:cNvPr id="12" name="TextBox 11">
            <a:extLst>
              <a:ext uri="{FF2B5EF4-FFF2-40B4-BE49-F238E27FC236}">
                <a16:creationId xmlns:a16="http://schemas.microsoft.com/office/drawing/2014/main" id="{41AC6353-1F69-4CB6-8D0F-7000F72406AF}"/>
              </a:ext>
            </a:extLst>
          </p:cNvPr>
          <p:cNvSpPr txBox="1"/>
          <p:nvPr/>
        </p:nvSpPr>
        <p:spPr>
          <a:xfrm>
            <a:off x="3565069" y="5552118"/>
            <a:ext cx="1544605" cy="369332"/>
          </a:xfrm>
          <a:prstGeom prst="rect">
            <a:avLst/>
          </a:prstGeom>
          <a:noFill/>
        </p:spPr>
        <p:txBody>
          <a:bodyPr wrap="square" lIns="0" tIns="0" rIns="0" bIns="0" rtlCol="0">
            <a:spAutoFit/>
          </a:bodyPr>
          <a:lstStyle/>
          <a:p>
            <a:r>
              <a:rPr lang="en-US" sz="2400" dirty="0"/>
              <a:t>via </a:t>
            </a:r>
            <a:r>
              <a:rPr lang="en-US" sz="2400" dirty="0">
                <a:solidFill>
                  <a:schemeClr val="accent5">
                    <a:lumMod val="75000"/>
                  </a:schemeClr>
                </a:solidFill>
              </a:rPr>
              <a:t>Coursera</a:t>
            </a:r>
            <a:endParaRPr lang="ru-RU" dirty="0">
              <a:solidFill>
                <a:schemeClr val="accent5">
                  <a:lumMod val="75000"/>
                </a:schemeClr>
              </a:solidFill>
            </a:endParaRPr>
          </a:p>
        </p:txBody>
      </p:sp>
      <p:pic>
        <p:nvPicPr>
          <p:cNvPr id="1034" name="Picture 10" descr="Image result for University of Toronto   logo">
            <a:extLst>
              <a:ext uri="{FF2B5EF4-FFF2-40B4-BE49-F238E27FC236}">
                <a16:creationId xmlns:a16="http://schemas.microsoft.com/office/drawing/2014/main" id="{22F8F84C-98BF-4ECE-8CB4-0047D68563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19800" y="1115736"/>
            <a:ext cx="3307766" cy="151860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D67AE47-98C1-4AE7-BE15-2AB4F12D930E}"/>
              </a:ext>
            </a:extLst>
          </p:cNvPr>
          <p:cNvSpPr txBox="1"/>
          <p:nvPr/>
        </p:nvSpPr>
        <p:spPr>
          <a:xfrm>
            <a:off x="9868378" y="1745468"/>
            <a:ext cx="1544605" cy="369332"/>
          </a:xfrm>
          <a:prstGeom prst="rect">
            <a:avLst/>
          </a:prstGeom>
          <a:noFill/>
        </p:spPr>
        <p:txBody>
          <a:bodyPr wrap="square" lIns="0" tIns="0" rIns="0" bIns="0" rtlCol="0">
            <a:spAutoFit/>
          </a:bodyPr>
          <a:lstStyle/>
          <a:p>
            <a:r>
              <a:rPr lang="en-US" sz="2400" dirty="0"/>
              <a:t>via </a:t>
            </a:r>
            <a:r>
              <a:rPr lang="en-US" sz="2400" dirty="0">
                <a:solidFill>
                  <a:schemeClr val="accent5">
                    <a:lumMod val="75000"/>
                  </a:schemeClr>
                </a:solidFill>
              </a:rPr>
              <a:t>Coursera</a:t>
            </a:r>
            <a:endParaRPr lang="ru-RU" dirty="0">
              <a:solidFill>
                <a:schemeClr val="accent5">
                  <a:lumMod val="75000"/>
                </a:schemeClr>
              </a:solidFill>
            </a:endParaRPr>
          </a:p>
        </p:txBody>
      </p:sp>
      <p:pic>
        <p:nvPicPr>
          <p:cNvPr id="1036" name="Picture 12" descr="Image result for California Institute of Technology  logo">
            <a:extLst>
              <a:ext uri="{FF2B5EF4-FFF2-40B4-BE49-F238E27FC236}">
                <a16:creationId xmlns:a16="http://schemas.microsoft.com/office/drawing/2014/main" id="{C764E480-82CD-40FD-915F-45DBDCD3C47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10939" y="2522440"/>
            <a:ext cx="2704700" cy="103555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F210497-8100-42E5-932A-B6CE3672B53F}"/>
              </a:ext>
            </a:extLst>
          </p:cNvPr>
          <p:cNvSpPr txBox="1"/>
          <p:nvPr/>
        </p:nvSpPr>
        <p:spPr>
          <a:xfrm>
            <a:off x="9868378" y="2861461"/>
            <a:ext cx="938420" cy="369332"/>
          </a:xfrm>
          <a:prstGeom prst="rect">
            <a:avLst/>
          </a:prstGeom>
          <a:noFill/>
        </p:spPr>
        <p:txBody>
          <a:bodyPr wrap="square" lIns="0" tIns="0" rIns="0" bIns="0" rtlCol="0">
            <a:spAutoFit/>
          </a:bodyPr>
          <a:lstStyle/>
          <a:p>
            <a:r>
              <a:rPr lang="en-US" sz="2400" dirty="0"/>
              <a:t>via </a:t>
            </a:r>
            <a:r>
              <a:rPr lang="en-US" sz="2400" dirty="0">
                <a:solidFill>
                  <a:schemeClr val="accent5">
                    <a:lumMod val="75000"/>
                  </a:schemeClr>
                </a:solidFill>
              </a:rPr>
              <a:t>edX</a:t>
            </a:r>
            <a:endParaRPr lang="ru-RU" dirty="0">
              <a:solidFill>
                <a:schemeClr val="accent5">
                  <a:lumMod val="75000"/>
                </a:schemeClr>
              </a:solidFill>
            </a:endParaRPr>
          </a:p>
        </p:txBody>
      </p:sp>
      <p:pic>
        <p:nvPicPr>
          <p:cNvPr id="1038" name="Picture 14" descr="Image result for University of Michigan logo">
            <a:extLst>
              <a:ext uri="{FF2B5EF4-FFF2-40B4-BE49-F238E27FC236}">
                <a16:creationId xmlns:a16="http://schemas.microsoft.com/office/drawing/2014/main" id="{AE255450-4FE5-428A-A024-F04C8567574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39723" y="3778322"/>
            <a:ext cx="2796401" cy="119635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E01CCD4-46E8-428F-B952-FE1668AC5385}"/>
              </a:ext>
            </a:extLst>
          </p:cNvPr>
          <p:cNvSpPr txBox="1"/>
          <p:nvPr/>
        </p:nvSpPr>
        <p:spPr>
          <a:xfrm>
            <a:off x="9868378" y="4191831"/>
            <a:ext cx="1544605" cy="369332"/>
          </a:xfrm>
          <a:prstGeom prst="rect">
            <a:avLst/>
          </a:prstGeom>
          <a:noFill/>
        </p:spPr>
        <p:txBody>
          <a:bodyPr wrap="square" lIns="0" tIns="0" rIns="0" bIns="0" rtlCol="0">
            <a:spAutoFit/>
          </a:bodyPr>
          <a:lstStyle/>
          <a:p>
            <a:r>
              <a:rPr lang="en-US" sz="2400" dirty="0"/>
              <a:t>via </a:t>
            </a:r>
            <a:r>
              <a:rPr lang="en-US" sz="2400" dirty="0">
                <a:solidFill>
                  <a:schemeClr val="accent5">
                    <a:lumMod val="75000"/>
                  </a:schemeClr>
                </a:solidFill>
              </a:rPr>
              <a:t>Coursera</a:t>
            </a:r>
            <a:endParaRPr lang="ru-RU" dirty="0">
              <a:solidFill>
                <a:schemeClr val="accent5">
                  <a:lumMod val="75000"/>
                </a:schemeClr>
              </a:solidFill>
            </a:endParaRPr>
          </a:p>
        </p:txBody>
      </p:sp>
      <p:pic>
        <p:nvPicPr>
          <p:cNvPr id="1044" name="Picture 20" descr="Image result for Brown University  logo">
            <a:extLst>
              <a:ext uri="{FF2B5EF4-FFF2-40B4-BE49-F238E27FC236}">
                <a16:creationId xmlns:a16="http://schemas.microsoft.com/office/drawing/2014/main" id="{B0B88A61-DDA3-41DC-91A5-2C805EDC5EF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48112" y="5107781"/>
            <a:ext cx="2767527" cy="134114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A230E940-7ED3-42F0-911D-7867BA753B6B}"/>
              </a:ext>
            </a:extLst>
          </p:cNvPr>
          <p:cNvSpPr txBox="1"/>
          <p:nvPr/>
        </p:nvSpPr>
        <p:spPr>
          <a:xfrm>
            <a:off x="9868379" y="5593685"/>
            <a:ext cx="1544605" cy="369332"/>
          </a:xfrm>
          <a:prstGeom prst="rect">
            <a:avLst/>
          </a:prstGeom>
          <a:noFill/>
        </p:spPr>
        <p:txBody>
          <a:bodyPr wrap="square" lIns="0" tIns="0" rIns="0" bIns="0" rtlCol="0">
            <a:spAutoFit/>
          </a:bodyPr>
          <a:lstStyle/>
          <a:p>
            <a:r>
              <a:rPr lang="en-US" sz="2400" dirty="0"/>
              <a:t>via </a:t>
            </a:r>
            <a:r>
              <a:rPr lang="en-US" sz="2400" dirty="0">
                <a:solidFill>
                  <a:schemeClr val="accent5">
                    <a:lumMod val="75000"/>
                  </a:schemeClr>
                </a:solidFill>
              </a:rPr>
              <a:t>Udacity</a:t>
            </a:r>
            <a:endParaRPr lang="ru-RU" dirty="0">
              <a:solidFill>
                <a:schemeClr val="accent5">
                  <a:lumMod val="75000"/>
                </a:schemeClr>
              </a:solidFill>
            </a:endParaRPr>
          </a:p>
        </p:txBody>
      </p:sp>
    </p:spTree>
    <p:extLst>
      <p:ext uri="{BB962C8B-B14F-4D97-AF65-F5344CB8AC3E}">
        <p14:creationId xmlns:p14="http://schemas.microsoft.com/office/powerpoint/2010/main" val="36575783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Applications</a:t>
            </a:r>
            <a:endParaRPr lang="en-US" dirty="0"/>
          </a:p>
        </p:txBody>
      </p:sp>
      <p:pic>
        <p:nvPicPr>
          <p:cNvPr id="4" name="Content Placeholder 3"/>
          <p:cNvPicPr>
            <a:picLocks noGrp="1" noChangeAspect="1"/>
          </p:cNvPicPr>
          <p:nvPr>
            <p:ph idx="1"/>
          </p:nvPr>
        </p:nvPicPr>
        <p:blipFill>
          <a:blip r:embed="rId2"/>
          <a:stretch>
            <a:fillRect/>
          </a:stretch>
        </p:blipFill>
        <p:spPr>
          <a:xfrm>
            <a:off x="227827" y="1565854"/>
            <a:ext cx="11920141" cy="4723735"/>
          </a:xfrm>
          <a:prstGeom prst="rect">
            <a:avLst/>
          </a:prstGeom>
        </p:spPr>
      </p:pic>
    </p:spTree>
    <p:extLst>
      <p:ext uri="{BB962C8B-B14F-4D97-AF65-F5344CB8AC3E}">
        <p14:creationId xmlns:p14="http://schemas.microsoft.com/office/powerpoint/2010/main" val="10837198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145820" y="365125"/>
            <a:ext cx="8919180" cy="6332293"/>
          </a:xfrm>
          <a:prstGeom prst="rect">
            <a:avLst/>
          </a:prstGeom>
        </p:spPr>
      </p:pic>
      <p:pic>
        <p:nvPicPr>
          <p:cNvPr id="5" name="Picture 4"/>
          <p:cNvPicPr>
            <a:picLocks noChangeAspect="1"/>
          </p:cNvPicPr>
          <p:nvPr/>
        </p:nvPicPr>
        <p:blipFill>
          <a:blip r:embed="rId3"/>
          <a:stretch>
            <a:fillRect/>
          </a:stretch>
        </p:blipFill>
        <p:spPr>
          <a:xfrm>
            <a:off x="228600" y="199353"/>
            <a:ext cx="4445000" cy="1192498"/>
          </a:xfrm>
          <a:prstGeom prst="rect">
            <a:avLst/>
          </a:prstGeom>
        </p:spPr>
      </p:pic>
    </p:spTree>
    <p:extLst>
      <p:ext uri="{BB962C8B-B14F-4D97-AF65-F5344CB8AC3E}">
        <p14:creationId xmlns:p14="http://schemas.microsoft.com/office/powerpoint/2010/main" val="18408823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p:cNvSpPr>
          <p:nvPr>
            <p:ph type="title"/>
          </p:nvPr>
        </p:nvSpPr>
        <p:spPr bwMode="auto">
          <a:xfrm>
            <a:off x="1981200" y="273050"/>
            <a:ext cx="8229600" cy="1144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rtlCol="0" anchor="ctr" anchorCtr="0" compatLnSpc="1">
            <a:prstTxWarp prst="textNoShape">
              <a:avLst/>
            </a:prstTxWarp>
            <a:normAutofit/>
          </a:bodyPr>
          <a:lstStyle/>
          <a:p>
            <a:pPr algn="ctr"/>
            <a:r>
              <a:rPr lang="en-US" altLang="en-US" b="1">
                <a:solidFill>
                  <a:srgbClr val="333399"/>
                </a:solidFill>
                <a:latin typeface="Arial" panose="020B0604020202020204" pitchFamily="34" charset="0"/>
                <a:cs typeface="Arial" panose="020B0604020202020204" pitchFamily="34" charset="0"/>
                <a:sym typeface="Arial" panose="020B0604020202020204" pitchFamily="34" charset="0"/>
              </a:rPr>
              <a:t>A Few Quotes</a:t>
            </a:r>
            <a:endParaRPr lang="en-US" altLang="en-US"/>
          </a:p>
        </p:txBody>
      </p:sp>
      <p:sp>
        <p:nvSpPr>
          <p:cNvPr id="7170" name="Rectangle 2"/>
          <p:cNvSpPr>
            <a:spLocks noGrp="1"/>
          </p:cNvSpPr>
          <p:nvPr>
            <p:ph type="body" idx="1"/>
          </p:nvPr>
        </p:nvSpPr>
        <p:spPr bwMode="auto">
          <a:xfrm>
            <a:off x="852615" y="1417638"/>
            <a:ext cx="10614455" cy="49460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rtlCol="0" anchor="t" anchorCtr="0" compatLnSpc="1">
            <a:prstTxWarp prst="textNoShape">
              <a:avLst/>
            </a:prstTxWarp>
            <a:normAutofit/>
          </a:bodyPr>
          <a:lstStyle/>
          <a:p>
            <a:pPr marL="254000" indent="-254000">
              <a:lnSpc>
                <a:spcPct val="80000"/>
              </a:lnSpc>
              <a:spcBef>
                <a:spcPts val="500"/>
              </a:spcBef>
              <a:buFontTx/>
              <a:buChar char="•"/>
            </a:pPr>
            <a:r>
              <a:rPr lang="en-US" altLang="en-US" sz="2400" dirty="0">
                <a:latin typeface="Arial" panose="020B0604020202020204" pitchFamily="34" charset="0"/>
                <a:cs typeface="Arial" panose="020B0604020202020204" pitchFamily="34" charset="0"/>
                <a:sym typeface="Arial" panose="020B0604020202020204" pitchFamily="34" charset="0"/>
              </a:rPr>
              <a:t>“A breakthrough in machine learning would be </a:t>
            </a:r>
            <a:r>
              <a:rPr lang="en-US" altLang="en-US" sz="2400" dirty="0" smtClean="0">
                <a:latin typeface="Arial" panose="020B0604020202020204" pitchFamily="34" charset="0"/>
                <a:cs typeface="Arial" panose="020B0604020202020204" pitchFamily="34" charset="0"/>
                <a:sym typeface="Arial" panose="020B0604020202020204" pitchFamily="34" charset="0"/>
              </a:rPr>
              <a:t>worth ten </a:t>
            </a:r>
            <a:r>
              <a:rPr lang="en-US" altLang="en-US" sz="2400" dirty="0" err="1">
                <a:latin typeface="Arial" panose="020B0604020202020204" pitchFamily="34" charset="0"/>
                <a:cs typeface="Arial" panose="020B0604020202020204" pitchFamily="34" charset="0"/>
                <a:sym typeface="Arial" panose="020B0604020202020204" pitchFamily="34" charset="0"/>
              </a:rPr>
              <a:t>Microsofts</a:t>
            </a:r>
            <a:r>
              <a:rPr lang="en-US" altLang="en-US" sz="2400" dirty="0">
                <a:latin typeface="Arial" panose="020B0604020202020204" pitchFamily="34" charset="0"/>
                <a:cs typeface="Arial" panose="020B0604020202020204" pitchFamily="34" charset="0"/>
                <a:sym typeface="Arial" panose="020B0604020202020204" pitchFamily="34" charset="0"/>
              </a:rPr>
              <a:t>” </a:t>
            </a:r>
          </a:p>
          <a:p>
            <a:pPr marL="0" indent="0">
              <a:lnSpc>
                <a:spcPct val="80000"/>
              </a:lnSpc>
              <a:spcBef>
                <a:spcPts val="500"/>
              </a:spcBef>
              <a:buNone/>
            </a:pPr>
            <a:r>
              <a:rPr lang="en-US" altLang="en-US" sz="2400" dirty="0">
                <a:latin typeface="Arial" panose="020B0604020202020204" pitchFamily="34" charset="0"/>
                <a:cs typeface="Arial" panose="020B0604020202020204" pitchFamily="34" charset="0"/>
                <a:sym typeface="Arial" panose="020B0604020202020204" pitchFamily="34" charset="0"/>
              </a:rPr>
              <a:t>		</a:t>
            </a:r>
            <a:r>
              <a:rPr lang="en-US" altLang="en-US" sz="2400" dirty="0" smtClean="0">
                <a:latin typeface="Arial" panose="020B0604020202020204" pitchFamily="34" charset="0"/>
                <a:cs typeface="Arial" panose="020B0604020202020204" pitchFamily="34" charset="0"/>
                <a:sym typeface="Arial" panose="020B0604020202020204" pitchFamily="34" charset="0"/>
              </a:rPr>
              <a:t>			</a:t>
            </a:r>
            <a:r>
              <a:rPr lang="en-US" altLang="en-US" sz="2400" dirty="0">
                <a:latin typeface="Arial" panose="020B0604020202020204" pitchFamily="34" charset="0"/>
                <a:cs typeface="Arial" panose="020B0604020202020204" pitchFamily="34" charset="0"/>
                <a:sym typeface="Arial" panose="020B0604020202020204" pitchFamily="34" charset="0"/>
              </a:rPr>
              <a:t>	</a:t>
            </a:r>
            <a:r>
              <a:rPr lang="en-US" altLang="en-US" sz="1900" i="1" dirty="0">
                <a:solidFill>
                  <a:schemeClr val="accent1">
                    <a:lumMod val="75000"/>
                  </a:schemeClr>
                </a:solidFill>
                <a:latin typeface="Arial" panose="020B0604020202020204" pitchFamily="34" charset="0"/>
                <a:cs typeface="Arial" panose="020B0604020202020204" pitchFamily="34" charset="0"/>
                <a:sym typeface="Arial" panose="020B0604020202020204" pitchFamily="34" charset="0"/>
              </a:rPr>
              <a:t>(Bill Gates, Chairman, Microsoft)</a:t>
            </a:r>
          </a:p>
          <a:p>
            <a:pPr marL="254000" indent="-254000">
              <a:lnSpc>
                <a:spcPct val="80000"/>
              </a:lnSpc>
              <a:spcBef>
                <a:spcPts val="500"/>
              </a:spcBef>
              <a:buFontTx/>
              <a:buChar char="•"/>
            </a:pPr>
            <a:r>
              <a:rPr lang="en-US" altLang="en-US" sz="2400" dirty="0">
                <a:latin typeface="Arial" panose="020B0604020202020204" pitchFamily="34" charset="0"/>
                <a:cs typeface="Arial" panose="020B0604020202020204" pitchFamily="34" charset="0"/>
                <a:sym typeface="Arial" panose="020B0604020202020204" pitchFamily="34" charset="0"/>
              </a:rPr>
              <a:t>“Machine learning is the next Internet” </a:t>
            </a:r>
            <a:br>
              <a:rPr lang="en-US" altLang="en-US" sz="2400" dirty="0">
                <a:latin typeface="Arial" panose="020B0604020202020204" pitchFamily="34" charset="0"/>
                <a:cs typeface="Arial" panose="020B0604020202020204" pitchFamily="34" charset="0"/>
                <a:sym typeface="Arial" panose="020B0604020202020204" pitchFamily="34" charset="0"/>
              </a:rPr>
            </a:br>
            <a:r>
              <a:rPr lang="en-US" altLang="en-US" sz="2400" dirty="0">
                <a:latin typeface="Arial" panose="020B0604020202020204" pitchFamily="34" charset="0"/>
                <a:cs typeface="Arial" panose="020B0604020202020204" pitchFamily="34" charset="0"/>
                <a:sym typeface="Arial" panose="020B0604020202020204" pitchFamily="34" charset="0"/>
              </a:rPr>
              <a:t>		</a:t>
            </a:r>
            <a:r>
              <a:rPr lang="en-US" altLang="en-US" sz="2400" dirty="0" smtClean="0">
                <a:latin typeface="Arial" panose="020B0604020202020204" pitchFamily="34" charset="0"/>
                <a:cs typeface="Arial" panose="020B0604020202020204" pitchFamily="34" charset="0"/>
                <a:sym typeface="Arial" panose="020B0604020202020204" pitchFamily="34" charset="0"/>
              </a:rPr>
              <a:t>			</a:t>
            </a:r>
            <a:r>
              <a:rPr lang="en-US" altLang="en-US" sz="2400" dirty="0">
                <a:latin typeface="Arial" panose="020B0604020202020204" pitchFamily="34" charset="0"/>
                <a:cs typeface="Arial" panose="020B0604020202020204" pitchFamily="34" charset="0"/>
                <a:sym typeface="Arial" panose="020B0604020202020204" pitchFamily="34" charset="0"/>
              </a:rPr>
              <a:t>	</a:t>
            </a:r>
            <a:r>
              <a:rPr lang="en-US" altLang="en-US" sz="1900" i="1" dirty="0">
                <a:solidFill>
                  <a:schemeClr val="accent1">
                    <a:lumMod val="75000"/>
                  </a:schemeClr>
                </a:solidFill>
                <a:latin typeface="Arial" panose="020B0604020202020204" pitchFamily="34" charset="0"/>
                <a:cs typeface="Arial" panose="020B0604020202020204" pitchFamily="34" charset="0"/>
                <a:sym typeface="Arial" panose="020B0604020202020204" pitchFamily="34" charset="0"/>
              </a:rPr>
              <a:t>(Tony Tether, Director, DARPA)</a:t>
            </a:r>
          </a:p>
          <a:p>
            <a:pPr marL="254000" indent="-254000">
              <a:lnSpc>
                <a:spcPct val="80000"/>
              </a:lnSpc>
              <a:spcBef>
                <a:spcPts val="500"/>
              </a:spcBef>
              <a:buFontTx/>
              <a:buChar char="•"/>
            </a:pPr>
            <a:r>
              <a:rPr lang="en-US" altLang="en-US" sz="2400" dirty="0">
                <a:latin typeface="Arial" panose="020B0604020202020204" pitchFamily="34" charset="0"/>
                <a:cs typeface="Arial" panose="020B0604020202020204" pitchFamily="34" charset="0"/>
                <a:sym typeface="Arial" panose="020B0604020202020204" pitchFamily="34" charset="0"/>
              </a:rPr>
              <a:t>Machine learning is the hot new thing” </a:t>
            </a:r>
            <a:br>
              <a:rPr lang="en-US" altLang="en-US" sz="2400" dirty="0">
                <a:latin typeface="Arial" panose="020B0604020202020204" pitchFamily="34" charset="0"/>
                <a:cs typeface="Arial" panose="020B0604020202020204" pitchFamily="34" charset="0"/>
                <a:sym typeface="Arial" panose="020B0604020202020204" pitchFamily="34" charset="0"/>
              </a:rPr>
            </a:br>
            <a:r>
              <a:rPr lang="en-US" altLang="en-US" sz="2400" dirty="0">
                <a:latin typeface="Arial" panose="020B0604020202020204" pitchFamily="34" charset="0"/>
                <a:cs typeface="Arial" panose="020B0604020202020204" pitchFamily="34" charset="0"/>
                <a:sym typeface="Arial" panose="020B0604020202020204" pitchFamily="34" charset="0"/>
              </a:rPr>
              <a:t>		</a:t>
            </a:r>
            <a:r>
              <a:rPr lang="en-US" altLang="en-US" sz="2400" dirty="0" smtClean="0">
                <a:latin typeface="Arial" panose="020B0604020202020204" pitchFamily="34" charset="0"/>
                <a:cs typeface="Arial" panose="020B0604020202020204" pitchFamily="34" charset="0"/>
                <a:sym typeface="Arial" panose="020B0604020202020204" pitchFamily="34" charset="0"/>
              </a:rPr>
              <a:t>			</a:t>
            </a:r>
            <a:r>
              <a:rPr lang="en-US" altLang="en-US" sz="2400" dirty="0">
                <a:latin typeface="Arial" panose="020B0604020202020204" pitchFamily="34" charset="0"/>
                <a:cs typeface="Arial" panose="020B0604020202020204" pitchFamily="34" charset="0"/>
                <a:sym typeface="Arial" panose="020B0604020202020204" pitchFamily="34" charset="0"/>
              </a:rPr>
              <a:t>	</a:t>
            </a:r>
            <a:r>
              <a:rPr lang="en-US" altLang="en-US" sz="1900" i="1" dirty="0">
                <a:solidFill>
                  <a:schemeClr val="accent1">
                    <a:lumMod val="75000"/>
                  </a:schemeClr>
                </a:solidFill>
                <a:latin typeface="Arial" panose="020B0604020202020204" pitchFamily="34" charset="0"/>
                <a:cs typeface="Arial" panose="020B0604020202020204" pitchFamily="34" charset="0"/>
                <a:sym typeface="Arial" panose="020B0604020202020204" pitchFamily="34" charset="0"/>
              </a:rPr>
              <a:t>(John Hennessy, President, Stanford)</a:t>
            </a:r>
          </a:p>
          <a:p>
            <a:pPr marL="254000" indent="-254000">
              <a:lnSpc>
                <a:spcPct val="80000"/>
              </a:lnSpc>
              <a:spcBef>
                <a:spcPts val="500"/>
              </a:spcBef>
              <a:buFontTx/>
              <a:buChar char="•"/>
            </a:pPr>
            <a:r>
              <a:rPr lang="en-US" altLang="en-US" sz="2400" dirty="0">
                <a:latin typeface="Arial" panose="020B0604020202020204" pitchFamily="34" charset="0"/>
                <a:cs typeface="Arial" panose="020B0604020202020204" pitchFamily="34" charset="0"/>
                <a:sym typeface="Arial" panose="020B0604020202020204" pitchFamily="34" charset="0"/>
              </a:rPr>
              <a:t>“Web rankings today are mostly a matter of machine learning” </a:t>
            </a:r>
          </a:p>
          <a:p>
            <a:pPr marL="0" indent="0">
              <a:lnSpc>
                <a:spcPct val="80000"/>
              </a:lnSpc>
              <a:spcBef>
                <a:spcPts val="500"/>
              </a:spcBef>
              <a:buNone/>
            </a:pPr>
            <a:r>
              <a:rPr lang="en-US" altLang="en-US" sz="2200" dirty="0">
                <a:latin typeface="Arial" panose="020B0604020202020204" pitchFamily="34" charset="0"/>
                <a:cs typeface="Arial" panose="020B0604020202020204" pitchFamily="34" charset="0"/>
                <a:sym typeface="Arial" panose="020B0604020202020204" pitchFamily="34" charset="0"/>
              </a:rPr>
              <a:t>		</a:t>
            </a:r>
            <a:r>
              <a:rPr lang="en-US" altLang="en-US" sz="2200" dirty="0" smtClean="0">
                <a:latin typeface="Arial" panose="020B0604020202020204" pitchFamily="34" charset="0"/>
                <a:cs typeface="Arial" panose="020B0604020202020204" pitchFamily="34" charset="0"/>
                <a:sym typeface="Arial" panose="020B0604020202020204" pitchFamily="34" charset="0"/>
              </a:rPr>
              <a:t>			</a:t>
            </a:r>
            <a:r>
              <a:rPr lang="en-US" altLang="en-US" sz="2200" dirty="0">
                <a:latin typeface="Arial" panose="020B0604020202020204" pitchFamily="34" charset="0"/>
                <a:cs typeface="Arial" panose="020B0604020202020204" pitchFamily="34" charset="0"/>
                <a:sym typeface="Arial" panose="020B0604020202020204" pitchFamily="34" charset="0"/>
              </a:rPr>
              <a:t>	</a:t>
            </a:r>
            <a:r>
              <a:rPr lang="en-US" altLang="en-US" sz="1900" i="1" dirty="0">
                <a:solidFill>
                  <a:schemeClr val="accent1">
                    <a:lumMod val="75000"/>
                  </a:schemeClr>
                </a:solidFill>
                <a:latin typeface="Arial" panose="020B0604020202020204" pitchFamily="34" charset="0"/>
                <a:cs typeface="Arial" panose="020B0604020202020204" pitchFamily="34" charset="0"/>
                <a:sym typeface="Arial" panose="020B0604020202020204" pitchFamily="34" charset="0"/>
              </a:rPr>
              <a:t>(</a:t>
            </a:r>
            <a:r>
              <a:rPr lang="en-US" altLang="en-US" sz="1900" i="1" dirty="0" err="1">
                <a:solidFill>
                  <a:schemeClr val="accent1">
                    <a:lumMod val="75000"/>
                  </a:schemeClr>
                </a:solidFill>
                <a:latin typeface="Arial" panose="020B0604020202020204" pitchFamily="34" charset="0"/>
                <a:cs typeface="Arial" panose="020B0604020202020204" pitchFamily="34" charset="0"/>
                <a:sym typeface="Arial" panose="020B0604020202020204" pitchFamily="34" charset="0"/>
              </a:rPr>
              <a:t>Prabhakar</a:t>
            </a:r>
            <a:r>
              <a:rPr lang="en-US" altLang="en-US" sz="1900" i="1" dirty="0">
                <a:solidFill>
                  <a:schemeClr val="accent1">
                    <a:lumMod val="75000"/>
                  </a:schemeClr>
                </a:solidFill>
                <a:latin typeface="Arial" panose="020B0604020202020204" pitchFamily="34" charset="0"/>
                <a:cs typeface="Arial" panose="020B0604020202020204" pitchFamily="34" charset="0"/>
                <a:sym typeface="Arial" panose="020B0604020202020204" pitchFamily="34" charset="0"/>
              </a:rPr>
              <a:t> </a:t>
            </a:r>
            <a:r>
              <a:rPr lang="en-US" altLang="en-US" sz="1900" i="1" dirty="0" err="1">
                <a:solidFill>
                  <a:schemeClr val="accent1">
                    <a:lumMod val="75000"/>
                  </a:schemeClr>
                </a:solidFill>
                <a:latin typeface="Arial" panose="020B0604020202020204" pitchFamily="34" charset="0"/>
                <a:cs typeface="Arial" panose="020B0604020202020204" pitchFamily="34" charset="0"/>
                <a:sym typeface="Arial" panose="020B0604020202020204" pitchFamily="34" charset="0"/>
              </a:rPr>
              <a:t>Raghavan</a:t>
            </a:r>
            <a:r>
              <a:rPr lang="en-US" altLang="en-US" sz="1900" i="1" dirty="0">
                <a:solidFill>
                  <a:schemeClr val="accent1">
                    <a:lumMod val="75000"/>
                  </a:schemeClr>
                </a:solidFill>
                <a:latin typeface="Arial" panose="020B0604020202020204" pitchFamily="34" charset="0"/>
                <a:cs typeface="Arial" panose="020B0604020202020204" pitchFamily="34" charset="0"/>
                <a:sym typeface="Arial" panose="020B0604020202020204" pitchFamily="34" charset="0"/>
              </a:rPr>
              <a:t>, Dir. Research, Yahoo)</a:t>
            </a:r>
          </a:p>
          <a:p>
            <a:pPr marL="254000" indent="-254000">
              <a:lnSpc>
                <a:spcPct val="80000"/>
              </a:lnSpc>
              <a:spcBef>
                <a:spcPts val="500"/>
              </a:spcBef>
              <a:buFontTx/>
              <a:buChar char="•"/>
            </a:pPr>
            <a:r>
              <a:rPr lang="en-US" altLang="en-US" sz="2400" dirty="0">
                <a:latin typeface="Arial" panose="020B0604020202020204" pitchFamily="34" charset="0"/>
                <a:cs typeface="Arial" panose="020B0604020202020204" pitchFamily="34" charset="0"/>
                <a:sym typeface="Arial" panose="020B0604020202020204" pitchFamily="34" charset="0"/>
              </a:rPr>
              <a:t>“Machine learning is going to result in a real revolution” </a:t>
            </a:r>
          </a:p>
          <a:p>
            <a:pPr marL="0" indent="0">
              <a:lnSpc>
                <a:spcPct val="80000"/>
              </a:lnSpc>
              <a:spcBef>
                <a:spcPts val="500"/>
              </a:spcBef>
              <a:buNone/>
            </a:pPr>
            <a:r>
              <a:rPr lang="en-US" altLang="en-US" sz="2400" dirty="0">
                <a:latin typeface="Arial" panose="020B0604020202020204" pitchFamily="34" charset="0"/>
                <a:cs typeface="Arial" panose="020B0604020202020204" pitchFamily="34" charset="0"/>
                <a:sym typeface="Arial" panose="020B0604020202020204" pitchFamily="34" charset="0"/>
              </a:rPr>
              <a:t>			</a:t>
            </a:r>
            <a:r>
              <a:rPr lang="en-US" altLang="en-US" sz="2400" dirty="0" smtClean="0">
                <a:latin typeface="Arial" panose="020B0604020202020204" pitchFamily="34" charset="0"/>
                <a:cs typeface="Arial" panose="020B0604020202020204" pitchFamily="34" charset="0"/>
                <a:sym typeface="Arial" panose="020B0604020202020204" pitchFamily="34" charset="0"/>
              </a:rPr>
              <a:t>			</a:t>
            </a:r>
            <a:r>
              <a:rPr lang="en-US" altLang="en-US" sz="1900" i="1" dirty="0" smtClean="0">
                <a:solidFill>
                  <a:schemeClr val="accent1">
                    <a:lumMod val="75000"/>
                  </a:schemeClr>
                </a:solidFill>
                <a:latin typeface="Arial" panose="020B0604020202020204" pitchFamily="34" charset="0"/>
                <a:cs typeface="Arial" panose="020B0604020202020204" pitchFamily="34" charset="0"/>
                <a:sym typeface="Arial" panose="020B0604020202020204" pitchFamily="34" charset="0"/>
              </a:rPr>
              <a:t>(</a:t>
            </a:r>
            <a:r>
              <a:rPr lang="en-US" altLang="en-US" sz="1900" i="1" dirty="0">
                <a:solidFill>
                  <a:schemeClr val="accent1">
                    <a:lumMod val="75000"/>
                  </a:schemeClr>
                </a:solidFill>
                <a:latin typeface="Arial" panose="020B0604020202020204" pitchFamily="34" charset="0"/>
                <a:cs typeface="Arial" panose="020B0604020202020204" pitchFamily="34" charset="0"/>
                <a:sym typeface="Arial" panose="020B0604020202020204" pitchFamily="34" charset="0"/>
              </a:rPr>
              <a:t>Greg Papadopoulos, Former CTO, Sun)</a:t>
            </a:r>
          </a:p>
          <a:p>
            <a:pPr marL="254000" indent="-254000">
              <a:lnSpc>
                <a:spcPct val="80000"/>
              </a:lnSpc>
              <a:spcBef>
                <a:spcPts val="500"/>
              </a:spcBef>
              <a:buFontTx/>
              <a:buChar char="•"/>
            </a:pPr>
            <a:r>
              <a:rPr lang="en-US" altLang="en-US" sz="2400" dirty="0">
                <a:latin typeface="Arial" panose="020B0604020202020204" pitchFamily="34" charset="0"/>
                <a:cs typeface="Arial" panose="020B0604020202020204" pitchFamily="34" charset="0"/>
                <a:sym typeface="Arial" panose="020B0604020202020204" pitchFamily="34" charset="0"/>
              </a:rPr>
              <a:t>“Machine learning is today’s discontinuity” </a:t>
            </a:r>
            <a:br>
              <a:rPr lang="en-US" altLang="en-US" sz="2400" dirty="0">
                <a:latin typeface="Arial" panose="020B0604020202020204" pitchFamily="34" charset="0"/>
                <a:cs typeface="Arial" panose="020B0604020202020204" pitchFamily="34" charset="0"/>
                <a:sym typeface="Arial" panose="020B0604020202020204" pitchFamily="34" charset="0"/>
              </a:rPr>
            </a:br>
            <a:r>
              <a:rPr lang="en-US" altLang="en-US" sz="2200" dirty="0">
                <a:latin typeface="Arial" panose="020B0604020202020204" pitchFamily="34" charset="0"/>
                <a:cs typeface="Arial" panose="020B0604020202020204" pitchFamily="34" charset="0"/>
                <a:sym typeface="Arial" panose="020B0604020202020204" pitchFamily="34" charset="0"/>
              </a:rPr>
              <a:t>		</a:t>
            </a:r>
            <a:r>
              <a:rPr lang="en-US" altLang="en-US" sz="2200" dirty="0" smtClean="0">
                <a:latin typeface="Arial" panose="020B0604020202020204" pitchFamily="34" charset="0"/>
                <a:cs typeface="Arial" panose="020B0604020202020204" pitchFamily="34" charset="0"/>
                <a:sym typeface="Arial" panose="020B0604020202020204" pitchFamily="34" charset="0"/>
              </a:rPr>
              <a:t>			</a:t>
            </a:r>
            <a:r>
              <a:rPr lang="en-US" altLang="en-US" sz="2200" dirty="0">
                <a:latin typeface="Arial" panose="020B0604020202020204" pitchFamily="34" charset="0"/>
                <a:cs typeface="Arial" panose="020B0604020202020204" pitchFamily="34" charset="0"/>
                <a:sym typeface="Arial" panose="020B0604020202020204" pitchFamily="34" charset="0"/>
              </a:rPr>
              <a:t>	</a:t>
            </a:r>
            <a:r>
              <a:rPr lang="en-US" altLang="en-US" sz="1900" i="1" dirty="0">
                <a:solidFill>
                  <a:schemeClr val="accent1">
                    <a:lumMod val="75000"/>
                  </a:schemeClr>
                </a:solidFill>
                <a:latin typeface="Arial" panose="020B0604020202020204" pitchFamily="34" charset="0"/>
                <a:cs typeface="Arial" panose="020B0604020202020204" pitchFamily="34" charset="0"/>
                <a:sym typeface="Arial" panose="020B0604020202020204" pitchFamily="34" charset="0"/>
              </a:rPr>
              <a:t>(Jerry Yang, Founder, Yahoo)</a:t>
            </a:r>
          </a:p>
          <a:p>
            <a:pPr marL="254000" indent="-254000">
              <a:lnSpc>
                <a:spcPct val="80000"/>
              </a:lnSpc>
              <a:spcBef>
                <a:spcPts val="500"/>
              </a:spcBef>
              <a:buFontTx/>
              <a:buChar char="•"/>
            </a:pPr>
            <a:r>
              <a:rPr lang="en-US" altLang="en-US" sz="2200" dirty="0">
                <a:latin typeface="Arial" panose="020B0604020202020204" pitchFamily="34" charset="0"/>
                <a:cs typeface="Arial" panose="020B0604020202020204" pitchFamily="34" charset="0"/>
                <a:sym typeface="Arial" panose="020B0604020202020204" pitchFamily="34" charset="0"/>
              </a:rPr>
              <a:t>“Machine learning today is one of the hottest aspects of computer science” </a:t>
            </a:r>
          </a:p>
          <a:p>
            <a:pPr marL="0" indent="0">
              <a:lnSpc>
                <a:spcPct val="80000"/>
              </a:lnSpc>
              <a:spcBef>
                <a:spcPts val="500"/>
              </a:spcBef>
              <a:buNone/>
            </a:pPr>
            <a:r>
              <a:rPr lang="en-US" altLang="en-US" sz="2200" dirty="0">
                <a:latin typeface="Arial" panose="020B0604020202020204" pitchFamily="34" charset="0"/>
                <a:cs typeface="Arial" panose="020B0604020202020204" pitchFamily="34" charset="0"/>
                <a:sym typeface="Arial" panose="020B0604020202020204" pitchFamily="34" charset="0"/>
              </a:rPr>
              <a:t>		</a:t>
            </a:r>
            <a:r>
              <a:rPr lang="en-US" altLang="en-US" sz="2200" dirty="0" smtClean="0">
                <a:latin typeface="Arial" panose="020B0604020202020204" pitchFamily="34" charset="0"/>
                <a:cs typeface="Arial" panose="020B0604020202020204" pitchFamily="34" charset="0"/>
                <a:sym typeface="Arial" panose="020B0604020202020204" pitchFamily="34" charset="0"/>
              </a:rPr>
              <a:t>			</a:t>
            </a:r>
            <a:r>
              <a:rPr lang="en-US" altLang="en-US" sz="2200" dirty="0">
                <a:latin typeface="Arial" panose="020B0604020202020204" pitchFamily="34" charset="0"/>
                <a:cs typeface="Arial" panose="020B0604020202020204" pitchFamily="34" charset="0"/>
                <a:sym typeface="Arial" panose="020B0604020202020204" pitchFamily="34" charset="0"/>
              </a:rPr>
              <a:t>	</a:t>
            </a:r>
            <a:r>
              <a:rPr lang="en-US" altLang="en-US" sz="1900" i="1" dirty="0">
                <a:solidFill>
                  <a:schemeClr val="accent1">
                    <a:lumMod val="75000"/>
                  </a:schemeClr>
                </a:solidFill>
                <a:latin typeface="Arial" panose="020B0604020202020204" pitchFamily="34" charset="0"/>
                <a:cs typeface="Arial" panose="020B0604020202020204" pitchFamily="34" charset="0"/>
                <a:sym typeface="Arial" panose="020B0604020202020204" pitchFamily="34" charset="0"/>
              </a:rPr>
              <a:t>(Steve Ballmer, CEO, Microsoft)</a:t>
            </a:r>
            <a:endParaRPr lang="en-US" altLang="en-US" sz="1900" i="1" dirty="0">
              <a:solidFill>
                <a:schemeClr val="accent1">
                  <a:lumMod val="75000"/>
                </a:schemeClr>
              </a:solidFill>
            </a:endParaRPr>
          </a:p>
        </p:txBody>
      </p:sp>
    </p:spTree>
    <p:extLst>
      <p:ext uri="{BB962C8B-B14F-4D97-AF65-F5344CB8AC3E}">
        <p14:creationId xmlns:p14="http://schemas.microsoft.com/office/powerpoint/2010/main" val="2489980526"/>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7226" y="286606"/>
            <a:ext cx="7321924" cy="721924"/>
          </a:xfrm>
        </p:spPr>
        <p:txBody>
          <a:bodyPr/>
          <a:lstStyle/>
          <a:p>
            <a:r>
              <a:rPr lang="en-US" spc="313" dirty="0"/>
              <a:t>Definition </a:t>
            </a:r>
            <a:r>
              <a:rPr lang="en-US" spc="300" dirty="0"/>
              <a:t>of	</a:t>
            </a:r>
            <a:r>
              <a:rPr lang="en-US" spc="459" dirty="0"/>
              <a:t>AI</a:t>
            </a:r>
            <a:endParaRPr lang="en-US" dirty="0"/>
          </a:p>
        </p:txBody>
      </p:sp>
      <p:sp>
        <p:nvSpPr>
          <p:cNvPr id="3" name="Content Placeholder 2"/>
          <p:cNvSpPr>
            <a:spLocks noGrp="1"/>
          </p:cNvSpPr>
          <p:nvPr>
            <p:ph idx="1"/>
          </p:nvPr>
        </p:nvSpPr>
        <p:spPr>
          <a:xfrm>
            <a:off x="1062681" y="1333440"/>
            <a:ext cx="9625914" cy="4931436"/>
          </a:xfrm>
        </p:spPr>
        <p:txBody>
          <a:bodyPr>
            <a:normAutofit fontScale="85000" lnSpcReduction="10000"/>
          </a:bodyPr>
          <a:lstStyle/>
          <a:p>
            <a:pPr marL="0" indent="0">
              <a:lnSpc>
                <a:spcPct val="100000"/>
              </a:lnSpc>
              <a:buNone/>
            </a:pPr>
            <a:r>
              <a:rPr lang="en-US" sz="2118" b="1" spc="137" dirty="0">
                <a:solidFill>
                  <a:srgbClr val="00007F"/>
                </a:solidFill>
                <a:latin typeface="Arial"/>
                <a:cs typeface="Arial"/>
              </a:rPr>
              <a:t>“Intelligence: </a:t>
            </a:r>
            <a:r>
              <a:rPr lang="en-US" sz="2118" b="1" spc="313" dirty="0">
                <a:solidFill>
                  <a:srgbClr val="00007F"/>
                </a:solidFill>
                <a:latin typeface="Arial"/>
                <a:cs typeface="Arial"/>
              </a:rPr>
              <a:t>The </a:t>
            </a:r>
            <a:r>
              <a:rPr lang="en-US" sz="2118" b="1" spc="106" dirty="0">
                <a:solidFill>
                  <a:srgbClr val="00007F"/>
                </a:solidFill>
                <a:latin typeface="Arial"/>
                <a:cs typeface="Arial"/>
              </a:rPr>
              <a:t>ability </a:t>
            </a:r>
            <a:r>
              <a:rPr lang="en-US" sz="2118" b="1" spc="221" dirty="0">
                <a:solidFill>
                  <a:srgbClr val="00007F"/>
                </a:solidFill>
                <a:latin typeface="Arial"/>
                <a:cs typeface="Arial"/>
              </a:rPr>
              <a:t>to </a:t>
            </a:r>
            <a:r>
              <a:rPr lang="en-US" sz="2118" b="1" spc="110" dirty="0">
                <a:solidFill>
                  <a:srgbClr val="00007F"/>
                </a:solidFill>
                <a:latin typeface="Arial"/>
                <a:cs typeface="Arial"/>
              </a:rPr>
              <a:t>learn </a:t>
            </a:r>
            <a:r>
              <a:rPr lang="en-US" sz="2118" b="1" spc="146" dirty="0">
                <a:solidFill>
                  <a:srgbClr val="00007F"/>
                </a:solidFill>
                <a:latin typeface="Arial"/>
                <a:cs typeface="Arial"/>
              </a:rPr>
              <a:t>and </a:t>
            </a:r>
            <a:r>
              <a:rPr lang="en-US" sz="2118" b="1" spc="79" dirty="0">
                <a:solidFill>
                  <a:srgbClr val="00007F"/>
                </a:solidFill>
                <a:latin typeface="Arial"/>
                <a:cs typeface="Arial"/>
              </a:rPr>
              <a:t>solve </a:t>
            </a:r>
            <a:r>
              <a:rPr lang="en-US" sz="2118" b="1" spc="485" dirty="0">
                <a:solidFill>
                  <a:srgbClr val="00007F"/>
                </a:solidFill>
                <a:latin typeface="Arial"/>
                <a:cs typeface="Arial"/>
              </a:rPr>
              <a:t> </a:t>
            </a:r>
            <a:r>
              <a:rPr lang="en-US" sz="2118" b="1" spc="141" dirty="0">
                <a:solidFill>
                  <a:srgbClr val="00007F"/>
                </a:solidFill>
                <a:latin typeface="Arial"/>
                <a:cs typeface="Arial"/>
              </a:rPr>
              <a:t>problems”</a:t>
            </a:r>
            <a:endParaRPr lang="en-US" sz="2118" dirty="0">
              <a:latin typeface="Arial"/>
              <a:cs typeface="Arial"/>
            </a:endParaRPr>
          </a:p>
          <a:p>
            <a:pPr marL="3277895" algn="r">
              <a:lnSpc>
                <a:spcPct val="100000"/>
              </a:lnSpc>
              <a:spcBef>
                <a:spcPts val="397"/>
              </a:spcBef>
            </a:pPr>
            <a:r>
              <a:rPr lang="en-US" sz="2118" spc="124" dirty="0">
                <a:solidFill>
                  <a:srgbClr val="EC008C"/>
                </a:solidFill>
                <a:latin typeface="Arial"/>
                <a:cs typeface="Arial"/>
              </a:rPr>
              <a:t>Webster’s</a:t>
            </a:r>
            <a:r>
              <a:rPr lang="en-US" sz="2118" spc="221" dirty="0">
                <a:solidFill>
                  <a:srgbClr val="EC008C"/>
                </a:solidFill>
                <a:latin typeface="Arial"/>
                <a:cs typeface="Arial"/>
              </a:rPr>
              <a:t> </a:t>
            </a:r>
            <a:r>
              <a:rPr lang="en-US" sz="2118" spc="128" dirty="0">
                <a:solidFill>
                  <a:srgbClr val="EC008C"/>
                </a:solidFill>
                <a:latin typeface="Arial"/>
                <a:cs typeface="Arial"/>
              </a:rPr>
              <a:t>Dictionary.</a:t>
            </a:r>
            <a:endParaRPr lang="en-US" sz="2118" dirty="0">
              <a:latin typeface="Arial"/>
              <a:cs typeface="Arial"/>
            </a:endParaRPr>
          </a:p>
          <a:p>
            <a:pPr marL="0" marR="680233" indent="0">
              <a:lnSpc>
                <a:spcPct val="119200"/>
              </a:lnSpc>
              <a:buNone/>
            </a:pPr>
            <a:r>
              <a:rPr lang="en-US" sz="2118" b="1" spc="154" dirty="0">
                <a:solidFill>
                  <a:srgbClr val="00007F"/>
                </a:solidFill>
                <a:latin typeface="Arial"/>
                <a:cs typeface="Arial"/>
              </a:rPr>
              <a:t>“Artificial </a:t>
            </a:r>
            <a:r>
              <a:rPr lang="en-US" sz="2118" b="1" spc="115" dirty="0">
                <a:solidFill>
                  <a:srgbClr val="00007F"/>
                </a:solidFill>
                <a:latin typeface="Arial"/>
                <a:cs typeface="Arial"/>
              </a:rPr>
              <a:t>intelligence </a:t>
            </a:r>
            <a:r>
              <a:rPr lang="en-US" sz="2118" b="1" spc="296" dirty="0">
                <a:solidFill>
                  <a:srgbClr val="00007F"/>
                </a:solidFill>
                <a:latin typeface="Arial"/>
                <a:cs typeface="Arial"/>
              </a:rPr>
              <a:t>(AI) </a:t>
            </a:r>
            <a:r>
              <a:rPr lang="en-US" sz="2118" b="1" spc="4" dirty="0">
                <a:solidFill>
                  <a:srgbClr val="00007F"/>
                </a:solidFill>
                <a:latin typeface="Arial"/>
                <a:cs typeface="Arial"/>
              </a:rPr>
              <a:t>is </a:t>
            </a:r>
            <a:r>
              <a:rPr lang="en-US" sz="2118" b="1" spc="190" dirty="0">
                <a:solidFill>
                  <a:srgbClr val="00007F"/>
                </a:solidFill>
                <a:latin typeface="Arial"/>
                <a:cs typeface="Arial"/>
              </a:rPr>
              <a:t>the </a:t>
            </a:r>
            <a:r>
              <a:rPr lang="en-US" sz="2118" b="1" spc="115" dirty="0">
                <a:solidFill>
                  <a:srgbClr val="00007F"/>
                </a:solidFill>
                <a:latin typeface="Arial"/>
                <a:cs typeface="Arial"/>
              </a:rPr>
              <a:t>intelligence </a:t>
            </a:r>
            <a:r>
              <a:rPr lang="en-US" sz="2118" b="1" spc="128" dirty="0">
                <a:solidFill>
                  <a:srgbClr val="00007F"/>
                </a:solidFill>
                <a:latin typeface="Arial"/>
                <a:cs typeface="Arial"/>
              </a:rPr>
              <a:t>exhibited  </a:t>
            </a:r>
            <a:r>
              <a:rPr lang="en-US" sz="2118" b="1" spc="84" dirty="0">
                <a:solidFill>
                  <a:srgbClr val="00007F"/>
                </a:solidFill>
                <a:latin typeface="Arial"/>
                <a:cs typeface="Arial"/>
              </a:rPr>
              <a:t>by </a:t>
            </a:r>
            <a:r>
              <a:rPr lang="en-US" sz="2118" b="1" spc="128" dirty="0">
                <a:solidFill>
                  <a:srgbClr val="00007F"/>
                </a:solidFill>
                <a:latin typeface="Arial"/>
                <a:cs typeface="Arial"/>
              </a:rPr>
              <a:t>machines </a:t>
            </a:r>
            <a:r>
              <a:rPr lang="en-US" sz="2118" b="1" spc="101" dirty="0">
                <a:solidFill>
                  <a:srgbClr val="00007F"/>
                </a:solidFill>
                <a:latin typeface="Arial"/>
                <a:cs typeface="Arial"/>
              </a:rPr>
              <a:t>or </a:t>
            </a:r>
            <a:r>
              <a:rPr lang="en-US" sz="2118" b="1" spc="132" dirty="0">
                <a:solidFill>
                  <a:srgbClr val="00007F"/>
                </a:solidFill>
                <a:latin typeface="Arial"/>
                <a:cs typeface="Arial"/>
              </a:rPr>
              <a:t> </a:t>
            </a:r>
            <a:r>
              <a:rPr lang="en-US" sz="2118" b="1" spc="137" dirty="0">
                <a:solidFill>
                  <a:srgbClr val="00007F"/>
                </a:solidFill>
                <a:latin typeface="Arial"/>
                <a:cs typeface="Arial"/>
              </a:rPr>
              <a:t>software</a:t>
            </a:r>
            <a:r>
              <a:rPr lang="en-US" sz="2118" b="1" spc="137" dirty="0" smtClean="0">
                <a:solidFill>
                  <a:srgbClr val="00007F"/>
                </a:solidFill>
                <a:latin typeface="Arial"/>
                <a:cs typeface="Arial"/>
              </a:rPr>
              <a:t>’</a:t>
            </a:r>
          </a:p>
          <a:p>
            <a:pPr marL="6284593">
              <a:lnSpc>
                <a:spcPct val="100000"/>
              </a:lnSpc>
              <a:spcBef>
                <a:spcPts val="397"/>
              </a:spcBef>
            </a:pPr>
            <a:r>
              <a:rPr lang="en-US" sz="2118" spc="388" dirty="0" smtClean="0">
                <a:solidFill>
                  <a:srgbClr val="EC008C"/>
                </a:solidFill>
                <a:latin typeface="Arial"/>
                <a:cs typeface="Arial"/>
              </a:rPr>
              <a:t>W</a:t>
            </a:r>
            <a:r>
              <a:rPr lang="en-US" sz="2118" spc="101" dirty="0" smtClean="0">
                <a:solidFill>
                  <a:srgbClr val="EC008C"/>
                </a:solidFill>
                <a:latin typeface="Arial"/>
                <a:cs typeface="Arial"/>
              </a:rPr>
              <a:t>i</a:t>
            </a:r>
            <a:r>
              <a:rPr lang="en-US" sz="2118" spc="172" dirty="0" smtClean="0">
                <a:solidFill>
                  <a:srgbClr val="EC008C"/>
                </a:solidFill>
                <a:latin typeface="Arial"/>
                <a:cs typeface="Arial"/>
              </a:rPr>
              <a:t>k</a:t>
            </a:r>
            <a:r>
              <a:rPr lang="en-US" sz="2118" spc="101" dirty="0" smtClean="0">
                <a:solidFill>
                  <a:srgbClr val="EC008C"/>
                </a:solidFill>
                <a:latin typeface="Arial"/>
                <a:cs typeface="Arial"/>
              </a:rPr>
              <a:t>i</a:t>
            </a:r>
            <a:r>
              <a:rPr lang="en-US" sz="2118" spc="194" dirty="0" smtClean="0">
                <a:solidFill>
                  <a:srgbClr val="EC008C"/>
                </a:solidFill>
                <a:latin typeface="Arial"/>
                <a:cs typeface="Arial"/>
              </a:rPr>
              <a:t>p</a:t>
            </a:r>
            <a:r>
              <a:rPr lang="en-US" sz="2118" spc="13" dirty="0" smtClean="0">
                <a:solidFill>
                  <a:srgbClr val="EC008C"/>
                </a:solidFill>
                <a:latin typeface="Arial"/>
                <a:cs typeface="Arial"/>
              </a:rPr>
              <a:t>e</a:t>
            </a:r>
            <a:r>
              <a:rPr lang="en-US" sz="2118" spc="119" dirty="0" smtClean="0">
                <a:solidFill>
                  <a:srgbClr val="EC008C"/>
                </a:solidFill>
                <a:latin typeface="Arial"/>
                <a:cs typeface="Arial"/>
              </a:rPr>
              <a:t>di</a:t>
            </a:r>
            <a:r>
              <a:rPr lang="en-US" sz="2118" spc="75" dirty="0" smtClean="0">
                <a:solidFill>
                  <a:srgbClr val="EC008C"/>
                </a:solidFill>
                <a:latin typeface="Arial"/>
                <a:cs typeface="Arial"/>
              </a:rPr>
              <a:t>a</a:t>
            </a:r>
            <a:endParaRPr lang="en-US" sz="2118" dirty="0">
              <a:latin typeface="Arial"/>
              <a:cs typeface="Arial"/>
            </a:endParaRPr>
          </a:p>
          <a:p>
            <a:pPr marL="11206" marR="1100476">
              <a:lnSpc>
                <a:spcPct val="119200"/>
              </a:lnSpc>
            </a:pPr>
            <a:r>
              <a:rPr lang="en-US" sz="2118" b="1" spc="318" dirty="0">
                <a:solidFill>
                  <a:srgbClr val="00007F"/>
                </a:solidFill>
                <a:latin typeface="Arial"/>
                <a:cs typeface="Arial"/>
              </a:rPr>
              <a:t>“The </a:t>
            </a:r>
            <a:r>
              <a:rPr lang="en-US" sz="2118" b="1" spc="93" dirty="0">
                <a:solidFill>
                  <a:srgbClr val="00007F"/>
                </a:solidFill>
                <a:latin typeface="Arial"/>
                <a:cs typeface="Arial"/>
              </a:rPr>
              <a:t>science </a:t>
            </a:r>
            <a:r>
              <a:rPr lang="en-US" sz="2118" b="1" spc="146" dirty="0">
                <a:solidFill>
                  <a:srgbClr val="00007F"/>
                </a:solidFill>
                <a:latin typeface="Arial"/>
                <a:cs typeface="Arial"/>
              </a:rPr>
              <a:t>and </a:t>
            </a:r>
            <a:r>
              <a:rPr lang="en-US" sz="2118" b="1" spc="119" dirty="0">
                <a:solidFill>
                  <a:srgbClr val="00007F"/>
                </a:solidFill>
                <a:latin typeface="Arial"/>
                <a:cs typeface="Arial"/>
              </a:rPr>
              <a:t>engineering </a:t>
            </a:r>
            <a:r>
              <a:rPr lang="en-US" sz="2118" b="1" spc="154" dirty="0">
                <a:solidFill>
                  <a:srgbClr val="00007F"/>
                </a:solidFill>
                <a:latin typeface="Arial"/>
                <a:cs typeface="Arial"/>
              </a:rPr>
              <a:t>of </a:t>
            </a:r>
            <a:r>
              <a:rPr lang="en-US" sz="2118" b="1" spc="163" dirty="0">
                <a:solidFill>
                  <a:srgbClr val="00007F"/>
                </a:solidFill>
                <a:latin typeface="Arial"/>
                <a:cs typeface="Arial"/>
              </a:rPr>
              <a:t>making </a:t>
            </a:r>
            <a:r>
              <a:rPr lang="en-US" sz="2118" b="1" spc="132" dirty="0">
                <a:solidFill>
                  <a:srgbClr val="00007F"/>
                </a:solidFill>
                <a:latin typeface="Arial"/>
                <a:cs typeface="Arial"/>
              </a:rPr>
              <a:t>intelligent m</a:t>
            </a:r>
            <a:r>
              <a:rPr lang="en-US" sz="2118" b="1" spc="150" dirty="0">
                <a:solidFill>
                  <a:srgbClr val="00007F"/>
                </a:solidFill>
                <a:latin typeface="Arial"/>
                <a:cs typeface="Arial"/>
              </a:rPr>
              <a:t>achines”</a:t>
            </a:r>
            <a:endParaRPr lang="en-US" sz="2118" dirty="0">
              <a:latin typeface="Arial"/>
              <a:cs typeface="Arial"/>
            </a:endParaRPr>
          </a:p>
          <a:p>
            <a:pPr marL="6313731">
              <a:lnSpc>
                <a:spcPct val="100000"/>
              </a:lnSpc>
              <a:spcBef>
                <a:spcPts val="397"/>
              </a:spcBef>
            </a:pPr>
            <a:r>
              <a:rPr lang="en-US" sz="2118" spc="141" dirty="0">
                <a:solidFill>
                  <a:srgbClr val="EC008C"/>
                </a:solidFill>
                <a:latin typeface="Arial"/>
                <a:cs typeface="Arial"/>
              </a:rPr>
              <a:t>McCarthy.</a:t>
            </a:r>
            <a:endParaRPr lang="en-US" sz="2118" dirty="0">
              <a:latin typeface="Arial"/>
              <a:cs typeface="Arial"/>
            </a:endParaRPr>
          </a:p>
          <a:p>
            <a:pPr marL="11206" marR="4483">
              <a:lnSpc>
                <a:spcPct val="119200"/>
              </a:lnSpc>
              <a:spcBef>
                <a:spcPts val="4"/>
              </a:spcBef>
            </a:pPr>
            <a:r>
              <a:rPr lang="en-US" sz="2118" b="1" spc="318" dirty="0">
                <a:solidFill>
                  <a:srgbClr val="00007F"/>
                </a:solidFill>
                <a:latin typeface="Arial"/>
                <a:cs typeface="Arial"/>
              </a:rPr>
              <a:t>“The </a:t>
            </a:r>
            <a:r>
              <a:rPr lang="en-US" sz="2118" b="1" spc="124" dirty="0">
                <a:solidFill>
                  <a:srgbClr val="00007F"/>
                </a:solidFill>
                <a:latin typeface="Arial"/>
                <a:cs typeface="Arial"/>
              </a:rPr>
              <a:t>study </a:t>
            </a:r>
            <a:r>
              <a:rPr lang="en-US" sz="2118" b="1" spc="146" dirty="0">
                <a:solidFill>
                  <a:srgbClr val="00007F"/>
                </a:solidFill>
                <a:latin typeface="Arial"/>
                <a:cs typeface="Arial"/>
              </a:rPr>
              <a:t>and </a:t>
            </a:r>
            <a:r>
              <a:rPr lang="en-US" sz="2118" b="1" spc="93" dirty="0">
                <a:solidFill>
                  <a:srgbClr val="00007F"/>
                </a:solidFill>
                <a:latin typeface="Arial"/>
                <a:cs typeface="Arial"/>
              </a:rPr>
              <a:t>design </a:t>
            </a:r>
            <a:r>
              <a:rPr lang="en-US" sz="2118" b="1" spc="154" dirty="0">
                <a:solidFill>
                  <a:srgbClr val="00007F"/>
                </a:solidFill>
                <a:latin typeface="Arial"/>
                <a:cs typeface="Arial"/>
              </a:rPr>
              <a:t>of </a:t>
            </a:r>
            <a:r>
              <a:rPr lang="en-US" sz="2118" b="1" spc="132" dirty="0">
                <a:solidFill>
                  <a:srgbClr val="00007F"/>
                </a:solidFill>
                <a:latin typeface="Arial"/>
                <a:cs typeface="Arial"/>
              </a:rPr>
              <a:t>intelligent </a:t>
            </a:r>
            <a:r>
              <a:rPr lang="en-US" sz="2118" b="1" spc="146" dirty="0">
                <a:solidFill>
                  <a:srgbClr val="00007F"/>
                </a:solidFill>
                <a:latin typeface="Arial"/>
                <a:cs typeface="Arial"/>
              </a:rPr>
              <a:t>agents, </a:t>
            </a:r>
            <a:r>
              <a:rPr lang="en-US" sz="2118" b="1" spc="154" dirty="0">
                <a:solidFill>
                  <a:srgbClr val="00007F"/>
                </a:solidFill>
                <a:latin typeface="Arial"/>
                <a:cs typeface="Arial"/>
              </a:rPr>
              <a:t>where an  </a:t>
            </a:r>
            <a:r>
              <a:rPr lang="en-US" sz="2118" b="1" spc="132" dirty="0">
                <a:solidFill>
                  <a:srgbClr val="00007F"/>
                </a:solidFill>
                <a:latin typeface="Arial"/>
                <a:cs typeface="Arial"/>
              </a:rPr>
              <a:t>intelligent </a:t>
            </a:r>
            <a:r>
              <a:rPr lang="en-US" sz="2118" b="1" spc="176" dirty="0">
                <a:solidFill>
                  <a:srgbClr val="00007F"/>
                </a:solidFill>
                <a:latin typeface="Arial"/>
                <a:cs typeface="Arial"/>
              </a:rPr>
              <a:t>agent </a:t>
            </a:r>
            <a:r>
              <a:rPr lang="en-US" sz="2118" b="1" spc="4" dirty="0">
                <a:solidFill>
                  <a:srgbClr val="00007F"/>
                </a:solidFill>
                <a:latin typeface="Arial"/>
                <a:cs typeface="Arial"/>
              </a:rPr>
              <a:t>is </a:t>
            </a:r>
            <a:r>
              <a:rPr lang="en-US" sz="2118" b="1" spc="168" dirty="0">
                <a:solidFill>
                  <a:srgbClr val="00007F"/>
                </a:solidFill>
                <a:latin typeface="Arial"/>
                <a:cs typeface="Arial"/>
              </a:rPr>
              <a:t>a </a:t>
            </a:r>
            <a:r>
              <a:rPr lang="en-US" sz="2118" b="1" spc="128" dirty="0">
                <a:solidFill>
                  <a:srgbClr val="00007F"/>
                </a:solidFill>
                <a:latin typeface="Arial"/>
                <a:cs typeface="Arial"/>
              </a:rPr>
              <a:t>system </a:t>
            </a:r>
            <a:r>
              <a:rPr lang="en-US" sz="2118" b="1" spc="224" dirty="0">
                <a:solidFill>
                  <a:srgbClr val="00007F"/>
                </a:solidFill>
                <a:latin typeface="Arial"/>
                <a:cs typeface="Arial"/>
              </a:rPr>
              <a:t>that </a:t>
            </a:r>
            <a:r>
              <a:rPr lang="en-US" sz="2118" b="1" spc="106" dirty="0">
                <a:solidFill>
                  <a:srgbClr val="00007F"/>
                </a:solidFill>
                <a:latin typeface="Arial"/>
                <a:cs typeface="Arial"/>
              </a:rPr>
              <a:t>perceives </a:t>
            </a:r>
            <a:r>
              <a:rPr lang="en-US" sz="2118" b="1" spc="97" dirty="0">
                <a:solidFill>
                  <a:srgbClr val="00007F"/>
                </a:solidFill>
                <a:latin typeface="Arial"/>
                <a:cs typeface="Arial"/>
              </a:rPr>
              <a:t>its </a:t>
            </a:r>
            <a:r>
              <a:rPr lang="en-US" sz="2118" b="1" spc="154" dirty="0">
                <a:solidFill>
                  <a:srgbClr val="00007F"/>
                </a:solidFill>
                <a:latin typeface="Arial"/>
                <a:cs typeface="Arial"/>
              </a:rPr>
              <a:t>environment  </a:t>
            </a:r>
            <a:r>
              <a:rPr lang="en-US" sz="2118" b="1" spc="146" dirty="0">
                <a:solidFill>
                  <a:srgbClr val="00007F"/>
                </a:solidFill>
                <a:latin typeface="Arial"/>
                <a:cs typeface="Arial"/>
              </a:rPr>
              <a:t>and </a:t>
            </a:r>
            <a:r>
              <a:rPr lang="en-US" sz="2118" b="1" spc="132" dirty="0">
                <a:solidFill>
                  <a:srgbClr val="00007F"/>
                </a:solidFill>
                <a:latin typeface="Arial"/>
                <a:cs typeface="Arial"/>
              </a:rPr>
              <a:t>takes </a:t>
            </a:r>
            <a:r>
              <a:rPr lang="en-US" sz="2118" b="1" spc="124" dirty="0">
                <a:solidFill>
                  <a:srgbClr val="00007F"/>
                </a:solidFill>
                <a:latin typeface="Arial"/>
                <a:cs typeface="Arial"/>
              </a:rPr>
              <a:t>actions </a:t>
            </a:r>
            <a:r>
              <a:rPr lang="en-US" sz="2118" b="1" spc="224" dirty="0">
                <a:solidFill>
                  <a:srgbClr val="00007F"/>
                </a:solidFill>
                <a:latin typeface="Arial"/>
                <a:cs typeface="Arial"/>
              </a:rPr>
              <a:t>that </a:t>
            </a:r>
            <a:r>
              <a:rPr lang="en-US" sz="2118" b="1" spc="163" dirty="0">
                <a:solidFill>
                  <a:srgbClr val="00007F"/>
                </a:solidFill>
                <a:latin typeface="Arial"/>
                <a:cs typeface="Arial"/>
              </a:rPr>
              <a:t>maximize </a:t>
            </a:r>
            <a:r>
              <a:rPr lang="en-US" sz="2118" b="1" spc="97" dirty="0">
                <a:solidFill>
                  <a:srgbClr val="00007F"/>
                </a:solidFill>
                <a:latin typeface="Arial"/>
                <a:cs typeface="Arial"/>
              </a:rPr>
              <a:t>its </a:t>
            </a:r>
            <a:r>
              <a:rPr lang="en-US" sz="2118" b="1" spc="106" dirty="0">
                <a:solidFill>
                  <a:srgbClr val="00007F"/>
                </a:solidFill>
                <a:latin typeface="Arial"/>
                <a:cs typeface="Arial"/>
              </a:rPr>
              <a:t>chances </a:t>
            </a:r>
            <a:r>
              <a:rPr lang="en-US" sz="2118" b="1" spc="154" dirty="0">
                <a:solidFill>
                  <a:srgbClr val="00007F"/>
                </a:solidFill>
                <a:latin typeface="Arial"/>
                <a:cs typeface="Arial"/>
              </a:rPr>
              <a:t>of  </a:t>
            </a:r>
            <a:r>
              <a:rPr lang="en-US" sz="2118" b="1" spc="97" dirty="0">
                <a:solidFill>
                  <a:srgbClr val="00007F"/>
                </a:solidFill>
                <a:latin typeface="Arial"/>
                <a:cs typeface="Arial"/>
              </a:rPr>
              <a:t>success.”</a:t>
            </a:r>
            <a:endParaRPr lang="en-US" sz="2118" dirty="0">
              <a:latin typeface="Arial"/>
              <a:cs typeface="Arial"/>
            </a:endParaRPr>
          </a:p>
          <a:p>
            <a:pPr marL="4357640" algn="r">
              <a:lnSpc>
                <a:spcPct val="100000"/>
              </a:lnSpc>
              <a:spcBef>
                <a:spcPts val="397"/>
              </a:spcBef>
            </a:pPr>
            <a:r>
              <a:rPr lang="en-US" sz="2118" spc="62" dirty="0">
                <a:solidFill>
                  <a:srgbClr val="EC008C"/>
                </a:solidFill>
                <a:latin typeface="Arial"/>
                <a:cs typeface="Arial"/>
              </a:rPr>
              <a:t>Russel </a:t>
            </a:r>
            <a:r>
              <a:rPr lang="en-US" sz="2118" spc="115" dirty="0">
                <a:solidFill>
                  <a:srgbClr val="EC008C"/>
                </a:solidFill>
                <a:latin typeface="Arial"/>
                <a:cs typeface="Arial"/>
              </a:rPr>
              <a:t>and </a:t>
            </a:r>
            <a:r>
              <a:rPr lang="en-US" sz="2118" spc="124" dirty="0" err="1">
                <a:solidFill>
                  <a:srgbClr val="EC008C"/>
                </a:solidFill>
                <a:latin typeface="Arial"/>
                <a:cs typeface="Arial"/>
              </a:rPr>
              <a:t>Norvig</a:t>
            </a:r>
            <a:r>
              <a:rPr lang="en-US" sz="2118" spc="124" dirty="0">
                <a:solidFill>
                  <a:srgbClr val="EC008C"/>
                </a:solidFill>
                <a:latin typeface="Arial"/>
                <a:cs typeface="Arial"/>
              </a:rPr>
              <a:t> </a:t>
            </a:r>
            <a:r>
              <a:rPr lang="en-US" sz="2118" spc="168" dirty="0">
                <a:solidFill>
                  <a:srgbClr val="EC008C"/>
                </a:solidFill>
                <a:latin typeface="Arial"/>
                <a:cs typeface="Arial"/>
              </a:rPr>
              <a:t>AI</a:t>
            </a:r>
            <a:r>
              <a:rPr lang="en-US" sz="2118" spc="671" dirty="0">
                <a:solidFill>
                  <a:srgbClr val="EC008C"/>
                </a:solidFill>
                <a:latin typeface="Arial"/>
                <a:cs typeface="Arial"/>
              </a:rPr>
              <a:t> </a:t>
            </a:r>
            <a:r>
              <a:rPr lang="en-US" sz="2118" spc="163" dirty="0">
                <a:solidFill>
                  <a:srgbClr val="EC008C"/>
                </a:solidFill>
                <a:latin typeface="Arial"/>
                <a:cs typeface="Arial"/>
              </a:rPr>
              <a:t>book.</a:t>
            </a:r>
          </a:p>
          <a:p>
            <a:pPr marL="11206" marR="4483" algn="just">
              <a:lnSpc>
                <a:spcPct val="119200"/>
              </a:lnSpc>
            </a:pPr>
            <a:r>
              <a:rPr lang="en-US" sz="2118" b="1" spc="176" dirty="0">
                <a:solidFill>
                  <a:srgbClr val="00007F"/>
                </a:solidFill>
                <a:latin typeface="Arial"/>
                <a:cs typeface="Arial"/>
              </a:rPr>
              <a:t>“Just </a:t>
            </a:r>
            <a:r>
              <a:rPr lang="en-US" sz="2118" b="1" spc="66" dirty="0">
                <a:solidFill>
                  <a:srgbClr val="00007F"/>
                </a:solidFill>
                <a:latin typeface="Arial"/>
                <a:cs typeface="Arial"/>
              </a:rPr>
              <a:t>as </a:t>
            </a:r>
            <a:r>
              <a:rPr lang="en-US" sz="2118" b="1" spc="190" dirty="0">
                <a:solidFill>
                  <a:srgbClr val="00007F"/>
                </a:solidFill>
                <a:latin typeface="Arial"/>
                <a:cs typeface="Arial"/>
              </a:rPr>
              <a:t>the </a:t>
            </a:r>
            <a:r>
              <a:rPr lang="en-US" sz="2118" b="1" spc="119" dirty="0">
                <a:solidFill>
                  <a:srgbClr val="00007F"/>
                </a:solidFill>
                <a:latin typeface="Arial"/>
                <a:cs typeface="Arial"/>
              </a:rPr>
              <a:t>Industrial </a:t>
            </a:r>
            <a:r>
              <a:rPr lang="en-US" sz="2118" b="1" spc="150" dirty="0">
                <a:solidFill>
                  <a:srgbClr val="00007F"/>
                </a:solidFill>
                <a:latin typeface="Arial"/>
                <a:cs typeface="Arial"/>
              </a:rPr>
              <a:t>Revolution </a:t>
            </a:r>
            <a:r>
              <a:rPr lang="en-US" sz="2118" b="1" spc="137" dirty="0">
                <a:solidFill>
                  <a:srgbClr val="00007F"/>
                </a:solidFill>
                <a:latin typeface="Arial"/>
                <a:cs typeface="Arial"/>
              </a:rPr>
              <a:t>freed up </a:t>
            </a:r>
            <a:r>
              <a:rPr lang="en-US" sz="2118" b="1" spc="168" dirty="0">
                <a:solidFill>
                  <a:srgbClr val="00007F"/>
                </a:solidFill>
                <a:latin typeface="Arial"/>
                <a:cs typeface="Arial"/>
              </a:rPr>
              <a:t>a </a:t>
            </a:r>
            <a:r>
              <a:rPr lang="en-US" sz="2118" b="1" spc="163" dirty="0">
                <a:solidFill>
                  <a:srgbClr val="00007F"/>
                </a:solidFill>
                <a:latin typeface="Arial"/>
                <a:cs typeface="Arial"/>
              </a:rPr>
              <a:t>lot </a:t>
            </a:r>
            <a:r>
              <a:rPr lang="en-US" sz="2118" b="1" spc="154" dirty="0">
                <a:solidFill>
                  <a:srgbClr val="00007F"/>
                </a:solidFill>
                <a:latin typeface="Arial"/>
                <a:cs typeface="Arial"/>
              </a:rPr>
              <a:t>of </a:t>
            </a:r>
            <a:r>
              <a:rPr lang="en-US" sz="2118" b="1" spc="159" dirty="0">
                <a:solidFill>
                  <a:srgbClr val="00007F"/>
                </a:solidFill>
                <a:latin typeface="Arial"/>
                <a:cs typeface="Arial"/>
              </a:rPr>
              <a:t>humanity </a:t>
            </a:r>
            <a:r>
              <a:rPr lang="en-US" sz="2118" b="1" spc="190" dirty="0">
                <a:solidFill>
                  <a:srgbClr val="00007F"/>
                </a:solidFill>
                <a:latin typeface="Arial"/>
                <a:cs typeface="Arial"/>
              </a:rPr>
              <a:t>from </a:t>
            </a:r>
            <a:r>
              <a:rPr lang="en-US" sz="2118" b="1" spc="88" dirty="0">
                <a:solidFill>
                  <a:srgbClr val="00007F"/>
                </a:solidFill>
                <a:latin typeface="Arial"/>
                <a:cs typeface="Arial"/>
              </a:rPr>
              <a:t>physical </a:t>
            </a:r>
            <a:r>
              <a:rPr lang="en-US" sz="2118" b="1" spc="110" dirty="0">
                <a:solidFill>
                  <a:srgbClr val="00007F"/>
                </a:solidFill>
                <a:latin typeface="Arial"/>
                <a:cs typeface="Arial"/>
              </a:rPr>
              <a:t>drudgery, </a:t>
            </a:r>
            <a:r>
              <a:rPr lang="en-US" sz="2118" b="1" spc="150" dirty="0">
                <a:solidFill>
                  <a:srgbClr val="00007F"/>
                </a:solidFill>
                <a:latin typeface="Arial"/>
                <a:cs typeface="Arial"/>
              </a:rPr>
              <a:t>I </a:t>
            </a:r>
            <a:r>
              <a:rPr lang="en-US" sz="2118" b="1" spc="154" dirty="0">
                <a:solidFill>
                  <a:srgbClr val="00007F"/>
                </a:solidFill>
                <a:latin typeface="Arial"/>
                <a:cs typeface="Arial"/>
              </a:rPr>
              <a:t>think </a:t>
            </a:r>
            <a:r>
              <a:rPr lang="en-US" sz="2118" b="1" spc="229" dirty="0">
                <a:solidFill>
                  <a:srgbClr val="00007F"/>
                </a:solidFill>
                <a:latin typeface="Arial"/>
                <a:cs typeface="Arial"/>
              </a:rPr>
              <a:t>AI </a:t>
            </a:r>
            <a:r>
              <a:rPr lang="en-US" sz="2118" b="1" spc="88" dirty="0">
                <a:solidFill>
                  <a:srgbClr val="00007F"/>
                </a:solidFill>
                <a:latin typeface="Arial"/>
                <a:cs typeface="Arial"/>
              </a:rPr>
              <a:t>has </a:t>
            </a:r>
            <a:r>
              <a:rPr lang="en-US" sz="2118" b="1" spc="190" dirty="0">
                <a:solidFill>
                  <a:srgbClr val="00007F"/>
                </a:solidFill>
                <a:latin typeface="Arial"/>
                <a:cs typeface="Arial"/>
              </a:rPr>
              <a:t>the </a:t>
            </a:r>
            <a:r>
              <a:rPr lang="en-US" sz="2118" b="1" spc="163" dirty="0">
                <a:solidFill>
                  <a:srgbClr val="00007F"/>
                </a:solidFill>
                <a:latin typeface="Arial"/>
                <a:cs typeface="Arial"/>
              </a:rPr>
              <a:t>potential </a:t>
            </a:r>
            <a:r>
              <a:rPr lang="en-US" sz="2118" b="1" spc="221" dirty="0">
                <a:solidFill>
                  <a:srgbClr val="00007F"/>
                </a:solidFill>
                <a:latin typeface="Arial"/>
                <a:cs typeface="Arial"/>
              </a:rPr>
              <a:t>to </a:t>
            </a:r>
            <a:r>
              <a:rPr lang="en-US" sz="2118" b="1" spc="137" dirty="0">
                <a:solidFill>
                  <a:srgbClr val="00007F"/>
                </a:solidFill>
                <a:latin typeface="Arial"/>
                <a:cs typeface="Arial"/>
              </a:rPr>
              <a:t>free  up </a:t>
            </a:r>
            <a:r>
              <a:rPr lang="en-US" sz="2118" b="1" spc="159" dirty="0">
                <a:solidFill>
                  <a:srgbClr val="00007F"/>
                </a:solidFill>
                <a:latin typeface="Arial"/>
                <a:cs typeface="Arial"/>
              </a:rPr>
              <a:t>humanity </a:t>
            </a:r>
            <a:r>
              <a:rPr lang="en-US" sz="2118" b="1" spc="190" dirty="0">
                <a:solidFill>
                  <a:srgbClr val="00007F"/>
                </a:solidFill>
                <a:latin typeface="Arial"/>
                <a:cs typeface="Arial"/>
              </a:rPr>
              <a:t>from </a:t>
            </a:r>
            <a:r>
              <a:rPr lang="en-US" sz="2118" b="1" spc="168" dirty="0">
                <a:solidFill>
                  <a:srgbClr val="00007F"/>
                </a:solidFill>
                <a:latin typeface="Arial"/>
                <a:cs typeface="Arial"/>
              </a:rPr>
              <a:t>a </a:t>
            </a:r>
            <a:r>
              <a:rPr lang="en-US" sz="2118" b="1" spc="163" dirty="0">
                <a:solidFill>
                  <a:srgbClr val="00007F"/>
                </a:solidFill>
                <a:latin typeface="Arial"/>
                <a:cs typeface="Arial"/>
              </a:rPr>
              <a:t>lot </a:t>
            </a:r>
            <a:r>
              <a:rPr lang="en-US" sz="2118" b="1" spc="154" dirty="0">
                <a:solidFill>
                  <a:srgbClr val="00007F"/>
                </a:solidFill>
                <a:latin typeface="Arial"/>
                <a:cs typeface="Arial"/>
              </a:rPr>
              <a:t>of </a:t>
            </a:r>
            <a:r>
              <a:rPr lang="en-US" sz="2118" b="1" spc="190" dirty="0">
                <a:solidFill>
                  <a:srgbClr val="00007F"/>
                </a:solidFill>
                <a:latin typeface="Arial"/>
                <a:cs typeface="Arial"/>
              </a:rPr>
              <a:t>the </a:t>
            </a:r>
            <a:r>
              <a:rPr lang="en-US" sz="2118" b="1" spc="185" dirty="0">
                <a:solidFill>
                  <a:srgbClr val="00007F"/>
                </a:solidFill>
                <a:latin typeface="Arial"/>
                <a:cs typeface="Arial"/>
              </a:rPr>
              <a:t>mental </a:t>
            </a:r>
            <a:r>
              <a:rPr lang="en-US" sz="2118" b="1" spc="137" dirty="0">
                <a:solidFill>
                  <a:srgbClr val="00007F"/>
                </a:solidFill>
                <a:latin typeface="Arial"/>
                <a:cs typeface="Arial"/>
              </a:rPr>
              <a:t>drudgery.”</a:t>
            </a:r>
            <a:endParaRPr lang="en-US" sz="2118" dirty="0">
              <a:latin typeface="Arial"/>
              <a:cs typeface="Arial"/>
            </a:endParaRPr>
          </a:p>
          <a:p>
            <a:pPr marR="5603" algn="r">
              <a:lnSpc>
                <a:spcPct val="100000"/>
              </a:lnSpc>
              <a:spcBef>
                <a:spcPts val="397"/>
              </a:spcBef>
            </a:pPr>
            <a:r>
              <a:rPr lang="en-US" sz="2118" spc="150" dirty="0">
                <a:solidFill>
                  <a:srgbClr val="EC008C"/>
                </a:solidFill>
                <a:latin typeface="Arial"/>
                <a:cs typeface="Arial"/>
              </a:rPr>
              <a:t>Andrew</a:t>
            </a:r>
            <a:r>
              <a:rPr lang="en-US" sz="2118" spc="185" dirty="0">
                <a:solidFill>
                  <a:srgbClr val="EC008C"/>
                </a:solidFill>
                <a:latin typeface="Arial"/>
                <a:cs typeface="Arial"/>
              </a:rPr>
              <a:t> </a:t>
            </a:r>
            <a:r>
              <a:rPr lang="en-US" sz="2118" spc="146" dirty="0">
                <a:solidFill>
                  <a:srgbClr val="EC008C"/>
                </a:solidFill>
                <a:latin typeface="Arial"/>
                <a:cs typeface="Arial"/>
              </a:rPr>
              <a:t>Ng</a:t>
            </a:r>
            <a:endParaRPr lang="en-US" sz="2118" dirty="0"/>
          </a:p>
          <a:p>
            <a:pPr marL="4357640">
              <a:lnSpc>
                <a:spcPct val="100000"/>
              </a:lnSpc>
              <a:spcBef>
                <a:spcPts val="397"/>
              </a:spcBef>
            </a:pPr>
            <a:endParaRPr lang="en-US" sz="2118" dirty="0">
              <a:latin typeface="Arial"/>
              <a:cs typeface="Arial"/>
            </a:endParaRPr>
          </a:p>
          <a:p>
            <a:endParaRPr lang="en-US" dirty="0"/>
          </a:p>
        </p:txBody>
      </p:sp>
    </p:spTree>
    <p:extLst>
      <p:ext uri="{BB962C8B-B14F-4D97-AF65-F5344CB8AC3E}">
        <p14:creationId xmlns:p14="http://schemas.microsoft.com/office/powerpoint/2010/main" val="34882539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91" dirty="0"/>
              <a:t>What	</a:t>
            </a:r>
            <a:r>
              <a:rPr lang="en-US" spc="-13" dirty="0"/>
              <a:t>is </a:t>
            </a:r>
            <a:r>
              <a:rPr lang="en-US" spc="349" dirty="0"/>
              <a:t>AI?</a:t>
            </a:r>
            <a:endParaRPr lang="en-US" dirty="0"/>
          </a:p>
        </p:txBody>
      </p:sp>
      <p:sp>
        <p:nvSpPr>
          <p:cNvPr id="3" name="Content Placeholder 2"/>
          <p:cNvSpPr>
            <a:spLocks noGrp="1"/>
          </p:cNvSpPr>
          <p:nvPr>
            <p:ph idx="1"/>
          </p:nvPr>
        </p:nvSpPr>
        <p:spPr/>
        <p:txBody>
          <a:bodyPr/>
          <a:lstStyle/>
          <a:p>
            <a:r>
              <a:rPr lang="en-US" sz="2118" b="1" spc="180" dirty="0">
                <a:solidFill>
                  <a:srgbClr val="0000FF"/>
                </a:solidFill>
                <a:latin typeface="Arial"/>
                <a:cs typeface="Arial"/>
              </a:rPr>
              <a:t>Four </a:t>
            </a:r>
            <a:r>
              <a:rPr lang="en-US" sz="2118" b="1" spc="84" dirty="0">
                <a:solidFill>
                  <a:srgbClr val="0000FF"/>
                </a:solidFill>
                <a:latin typeface="Arial"/>
                <a:cs typeface="Arial"/>
              </a:rPr>
              <a:t>schools </a:t>
            </a:r>
            <a:r>
              <a:rPr lang="en-US" sz="2118" b="1" spc="154" dirty="0">
                <a:solidFill>
                  <a:srgbClr val="0000FF"/>
                </a:solidFill>
                <a:latin typeface="Arial"/>
                <a:cs typeface="Arial"/>
              </a:rPr>
              <a:t>of thoughts </a:t>
            </a:r>
            <a:r>
              <a:rPr lang="en-US" sz="2118" b="1" spc="132" dirty="0">
                <a:solidFill>
                  <a:srgbClr val="0000FF"/>
                </a:solidFill>
                <a:latin typeface="Arial"/>
                <a:cs typeface="Arial"/>
              </a:rPr>
              <a:t>(Russel </a:t>
            </a:r>
            <a:r>
              <a:rPr lang="en-US" sz="2118" b="1" spc="552" dirty="0">
                <a:solidFill>
                  <a:srgbClr val="0000FF"/>
                </a:solidFill>
                <a:latin typeface="Arial"/>
                <a:cs typeface="Arial"/>
              </a:rPr>
              <a:t>&amp;</a:t>
            </a:r>
            <a:r>
              <a:rPr lang="en-US" sz="2118" b="1" spc="1200" dirty="0">
                <a:solidFill>
                  <a:srgbClr val="0000FF"/>
                </a:solidFill>
                <a:latin typeface="Arial"/>
                <a:cs typeface="Arial"/>
              </a:rPr>
              <a:t> </a:t>
            </a:r>
            <a:r>
              <a:rPr lang="en-US" sz="2118" b="1" spc="168" dirty="0" err="1">
                <a:solidFill>
                  <a:srgbClr val="0000FF"/>
                </a:solidFill>
                <a:latin typeface="Arial"/>
                <a:cs typeface="Arial"/>
              </a:rPr>
              <a:t>Norvig</a:t>
            </a:r>
            <a:r>
              <a:rPr lang="en-US" sz="2118" b="1" spc="168" dirty="0">
                <a:solidFill>
                  <a:srgbClr val="0000FF"/>
                </a:solidFill>
                <a:latin typeface="Arial"/>
                <a:cs typeface="Arial"/>
              </a:rPr>
              <a:t>)</a:t>
            </a:r>
            <a:endParaRPr lang="en-US" sz="2118" dirty="0">
              <a:latin typeface="Arial"/>
              <a:cs typeface="Arial"/>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58755959"/>
              </p:ext>
            </p:extLst>
          </p:nvPr>
        </p:nvGraphicFramePr>
        <p:xfrm>
          <a:off x="2457225" y="2461354"/>
          <a:ext cx="7448190" cy="4219254"/>
        </p:xfrm>
        <a:graphic>
          <a:graphicData uri="http://schemas.openxmlformats.org/drawingml/2006/table">
            <a:tbl>
              <a:tblPr firstRow="1" bandRow="1">
                <a:tableStyleId>{2D5ABB26-0587-4C30-8999-92F81FD0307C}</a:tableStyleId>
              </a:tblPr>
              <a:tblGrid>
                <a:gridCol w="3724095">
                  <a:extLst>
                    <a:ext uri="{9D8B030D-6E8A-4147-A177-3AD203B41FA5}">
                      <a16:colId xmlns:a16="http://schemas.microsoft.com/office/drawing/2014/main" val="4267278794"/>
                    </a:ext>
                  </a:extLst>
                </a:gridCol>
                <a:gridCol w="3724095">
                  <a:extLst>
                    <a:ext uri="{9D8B030D-6E8A-4147-A177-3AD203B41FA5}">
                      <a16:colId xmlns:a16="http://schemas.microsoft.com/office/drawing/2014/main" val="3672826924"/>
                    </a:ext>
                  </a:extLst>
                </a:gridCol>
              </a:tblGrid>
              <a:tr h="219937">
                <a:tc>
                  <a:txBody>
                    <a:bodyPr/>
                    <a:lstStyle/>
                    <a:p>
                      <a:pPr marL="126364">
                        <a:lnSpc>
                          <a:spcPts val="1675"/>
                        </a:lnSpc>
                      </a:pPr>
                      <a:r>
                        <a:rPr sz="1500" b="1" spc="160" dirty="0">
                          <a:solidFill>
                            <a:srgbClr val="00007F"/>
                          </a:solidFill>
                          <a:latin typeface="Arial"/>
                          <a:cs typeface="Arial"/>
                        </a:rPr>
                        <a:t>Thinking</a:t>
                      </a:r>
                      <a:r>
                        <a:rPr sz="1500" b="1" spc="229" dirty="0">
                          <a:solidFill>
                            <a:srgbClr val="00007F"/>
                          </a:solidFill>
                          <a:latin typeface="Arial"/>
                          <a:cs typeface="Arial"/>
                        </a:rPr>
                        <a:t> </a:t>
                      </a:r>
                      <a:r>
                        <a:rPr sz="1500" b="1" spc="125" dirty="0">
                          <a:solidFill>
                            <a:srgbClr val="00007F"/>
                          </a:solidFill>
                          <a:latin typeface="Arial"/>
                          <a:cs typeface="Arial"/>
                        </a:rPr>
                        <a:t>humanly</a:t>
                      </a:r>
                      <a:endParaRPr sz="1500" dirty="0">
                        <a:latin typeface="Arial"/>
                        <a:cs typeface="Arial"/>
                      </a:endParaRPr>
                    </a:p>
                  </a:txBody>
                  <a:tcPr marL="0" marR="0" marT="0" marB="0">
                    <a:lnL w="7594">
                      <a:solidFill>
                        <a:srgbClr val="000000"/>
                      </a:solidFill>
                      <a:prstDash val="solid"/>
                    </a:lnL>
                    <a:lnR w="7594">
                      <a:solidFill>
                        <a:srgbClr val="000000"/>
                      </a:solidFill>
                      <a:prstDash val="solid"/>
                    </a:lnR>
                    <a:lnT w="7594">
                      <a:solidFill>
                        <a:srgbClr val="000000"/>
                      </a:solidFill>
                      <a:prstDash val="solid"/>
                    </a:lnT>
                    <a:lnB w="7594">
                      <a:solidFill>
                        <a:srgbClr val="000000"/>
                      </a:solidFill>
                      <a:prstDash val="solid"/>
                    </a:lnB>
                  </a:tcPr>
                </a:tc>
                <a:tc>
                  <a:txBody>
                    <a:bodyPr/>
                    <a:lstStyle/>
                    <a:p>
                      <a:pPr marL="126364">
                        <a:lnSpc>
                          <a:spcPts val="1675"/>
                        </a:lnSpc>
                      </a:pPr>
                      <a:r>
                        <a:rPr sz="1500" b="1" spc="160" dirty="0">
                          <a:solidFill>
                            <a:srgbClr val="00007F"/>
                          </a:solidFill>
                          <a:latin typeface="Arial"/>
                          <a:cs typeface="Arial"/>
                        </a:rPr>
                        <a:t>Thinking</a:t>
                      </a:r>
                      <a:r>
                        <a:rPr sz="1500" b="1" spc="210" dirty="0">
                          <a:solidFill>
                            <a:srgbClr val="00007F"/>
                          </a:solidFill>
                          <a:latin typeface="Arial"/>
                          <a:cs typeface="Arial"/>
                        </a:rPr>
                        <a:t> </a:t>
                      </a:r>
                      <a:r>
                        <a:rPr sz="1500" b="1" spc="110" dirty="0">
                          <a:solidFill>
                            <a:srgbClr val="00007F"/>
                          </a:solidFill>
                          <a:latin typeface="Arial"/>
                          <a:cs typeface="Arial"/>
                        </a:rPr>
                        <a:t>rationally</a:t>
                      </a:r>
                      <a:endParaRPr sz="1500">
                        <a:latin typeface="Arial"/>
                        <a:cs typeface="Arial"/>
                      </a:endParaRPr>
                    </a:p>
                  </a:txBody>
                  <a:tcPr marL="0" marR="0" marT="0" marB="0">
                    <a:lnL w="7594">
                      <a:solidFill>
                        <a:srgbClr val="000000"/>
                      </a:solidFill>
                      <a:prstDash val="solid"/>
                    </a:lnL>
                    <a:lnR w="7594">
                      <a:solidFill>
                        <a:srgbClr val="000000"/>
                      </a:solidFill>
                      <a:prstDash val="solid"/>
                    </a:lnR>
                    <a:lnT w="7594">
                      <a:solidFill>
                        <a:srgbClr val="000000"/>
                      </a:solidFill>
                      <a:prstDash val="solid"/>
                    </a:lnT>
                    <a:lnB w="7594">
                      <a:solidFill>
                        <a:srgbClr val="000000"/>
                      </a:solidFill>
                      <a:prstDash val="solid"/>
                    </a:lnB>
                  </a:tcPr>
                </a:tc>
                <a:extLst>
                  <a:ext uri="{0D108BD9-81ED-4DB2-BD59-A6C34878D82A}">
                    <a16:rowId xmlns:a16="http://schemas.microsoft.com/office/drawing/2014/main" val="3274685529"/>
                  </a:ext>
                </a:extLst>
              </a:tr>
              <a:tr h="416684">
                <a:tc>
                  <a:txBody>
                    <a:bodyPr/>
                    <a:lstStyle/>
                    <a:p>
                      <a:pPr>
                        <a:lnSpc>
                          <a:spcPct val="100000"/>
                        </a:lnSpc>
                        <a:spcBef>
                          <a:spcPts val="45"/>
                        </a:spcBef>
                      </a:pPr>
                      <a:endParaRPr sz="1200" dirty="0">
                        <a:latin typeface="Times New Roman"/>
                        <a:cs typeface="Times New Roman"/>
                      </a:endParaRPr>
                    </a:p>
                    <a:p>
                      <a:pPr marL="126364">
                        <a:lnSpc>
                          <a:spcPct val="100000"/>
                        </a:lnSpc>
                        <a:tabLst>
                          <a:tab pos="850265" algn="l"/>
                          <a:tab pos="1830070" algn="l"/>
                          <a:tab pos="2409825" algn="l"/>
                          <a:tab pos="3141980" algn="l"/>
                          <a:tab pos="3524885" algn="l"/>
                        </a:tabLst>
                      </a:pPr>
                      <a:r>
                        <a:rPr sz="1500" spc="265" dirty="0" smtClean="0">
                          <a:solidFill>
                            <a:srgbClr val="00007F"/>
                          </a:solidFill>
                          <a:latin typeface="Arial"/>
                          <a:cs typeface="Arial"/>
                        </a:rPr>
                        <a:t>“The	</a:t>
                      </a:r>
                      <a:r>
                        <a:rPr sz="1500" spc="110" dirty="0" smtClean="0">
                          <a:solidFill>
                            <a:srgbClr val="00007F"/>
                          </a:solidFill>
                          <a:latin typeface="Arial"/>
                          <a:cs typeface="Arial"/>
                        </a:rPr>
                        <a:t>exciting	</a:t>
                      </a:r>
                      <a:r>
                        <a:rPr sz="1500" spc="100" dirty="0" smtClean="0">
                          <a:solidFill>
                            <a:srgbClr val="00007F"/>
                          </a:solidFill>
                          <a:latin typeface="Arial"/>
                          <a:cs typeface="Arial"/>
                        </a:rPr>
                        <a:t>new	</a:t>
                      </a:r>
                      <a:r>
                        <a:rPr lang="en-US" sz="1500" spc="25" dirty="0" smtClean="0">
                          <a:solidFill>
                            <a:srgbClr val="00007F"/>
                          </a:solidFill>
                          <a:latin typeface="Arial"/>
                          <a:cs typeface="Arial"/>
                        </a:rPr>
                        <a:t>eff</a:t>
                      </a:r>
                      <a:r>
                        <a:rPr sz="1500" spc="25" dirty="0" smtClean="0">
                          <a:solidFill>
                            <a:srgbClr val="00007F"/>
                          </a:solidFill>
                          <a:latin typeface="Arial"/>
                          <a:cs typeface="Arial"/>
                        </a:rPr>
                        <a:t>ort	</a:t>
                      </a:r>
                      <a:r>
                        <a:rPr sz="1500" spc="200" dirty="0" smtClean="0">
                          <a:solidFill>
                            <a:srgbClr val="00007F"/>
                          </a:solidFill>
                          <a:latin typeface="Arial"/>
                          <a:cs typeface="Arial"/>
                        </a:rPr>
                        <a:t>to</a:t>
                      </a:r>
                      <a:r>
                        <a:rPr lang="en-US" sz="1500" spc="200" baseline="0" dirty="0" smtClean="0">
                          <a:solidFill>
                            <a:srgbClr val="00007F"/>
                          </a:solidFill>
                          <a:latin typeface="Arial"/>
                          <a:cs typeface="Arial"/>
                        </a:rPr>
                        <a:t> </a:t>
                      </a:r>
                      <a:r>
                        <a:rPr sz="1500" spc="90" dirty="0" smtClean="0">
                          <a:solidFill>
                            <a:srgbClr val="00007F"/>
                          </a:solidFill>
                          <a:latin typeface="Arial"/>
                          <a:cs typeface="Arial"/>
                        </a:rPr>
                        <a:t>make</a:t>
                      </a:r>
                      <a:r>
                        <a:rPr lang="en-US" sz="1500" spc="90" baseline="0" dirty="0" smtClean="0">
                          <a:solidFill>
                            <a:srgbClr val="00007F"/>
                          </a:solidFill>
                          <a:latin typeface="Arial"/>
                          <a:cs typeface="Arial"/>
                        </a:rPr>
                        <a:t> </a:t>
                      </a:r>
                      <a:endParaRPr sz="1500" dirty="0">
                        <a:latin typeface="Arial"/>
                        <a:cs typeface="Arial"/>
                      </a:endParaRPr>
                    </a:p>
                  </a:txBody>
                  <a:tcPr marL="0" marR="0" marT="0" marB="0">
                    <a:lnL w="7594">
                      <a:solidFill>
                        <a:srgbClr val="000000"/>
                      </a:solidFill>
                      <a:prstDash val="solid"/>
                    </a:lnL>
                    <a:lnR w="7594">
                      <a:solidFill>
                        <a:srgbClr val="000000"/>
                      </a:solidFill>
                      <a:prstDash val="solid"/>
                    </a:lnR>
                    <a:lnT w="7594">
                      <a:solidFill>
                        <a:srgbClr val="000000"/>
                      </a:solidFill>
                      <a:prstDash val="solid"/>
                    </a:lnT>
                  </a:tcPr>
                </a:tc>
                <a:tc>
                  <a:txBody>
                    <a:bodyPr/>
                    <a:lstStyle/>
                    <a:p>
                      <a:pPr>
                        <a:lnSpc>
                          <a:spcPct val="100000"/>
                        </a:lnSpc>
                        <a:spcBef>
                          <a:spcPts val="45"/>
                        </a:spcBef>
                      </a:pPr>
                      <a:endParaRPr sz="1200">
                        <a:latin typeface="Times New Roman"/>
                        <a:cs typeface="Times New Roman"/>
                      </a:endParaRPr>
                    </a:p>
                    <a:p>
                      <a:pPr marL="126364">
                        <a:lnSpc>
                          <a:spcPct val="100000"/>
                        </a:lnSpc>
                        <a:tabLst>
                          <a:tab pos="942975" algn="l"/>
                          <a:tab pos="1766570" algn="l"/>
                          <a:tab pos="2227580" algn="l"/>
                          <a:tab pos="3205480" algn="l"/>
                        </a:tabLst>
                      </a:pPr>
                      <a:r>
                        <a:rPr sz="1500" spc="265" dirty="0">
                          <a:solidFill>
                            <a:srgbClr val="00007F"/>
                          </a:solidFill>
                          <a:latin typeface="Arial"/>
                          <a:cs typeface="Arial"/>
                        </a:rPr>
                        <a:t>“The	</a:t>
                      </a:r>
                      <a:r>
                        <a:rPr sz="1500" spc="114" dirty="0">
                          <a:solidFill>
                            <a:srgbClr val="00007F"/>
                          </a:solidFill>
                          <a:latin typeface="Arial"/>
                          <a:cs typeface="Arial"/>
                        </a:rPr>
                        <a:t>study	</a:t>
                      </a:r>
                      <a:r>
                        <a:rPr sz="1500" spc="140" dirty="0">
                          <a:solidFill>
                            <a:srgbClr val="00007F"/>
                          </a:solidFill>
                          <a:latin typeface="Arial"/>
                          <a:cs typeface="Arial"/>
                        </a:rPr>
                        <a:t>of	</a:t>
                      </a:r>
                      <a:r>
                        <a:rPr sz="1500" spc="130" dirty="0">
                          <a:solidFill>
                            <a:srgbClr val="00007F"/>
                          </a:solidFill>
                          <a:latin typeface="Arial"/>
                          <a:cs typeface="Arial"/>
                        </a:rPr>
                        <a:t>mental	</a:t>
                      </a:r>
                      <a:r>
                        <a:rPr sz="1500" spc="95" dirty="0">
                          <a:solidFill>
                            <a:srgbClr val="00007F"/>
                          </a:solidFill>
                          <a:latin typeface="Arial"/>
                          <a:cs typeface="Arial"/>
                        </a:rPr>
                        <a:t>faculties</a:t>
                      </a:r>
                      <a:endParaRPr sz="1500">
                        <a:latin typeface="Arial"/>
                        <a:cs typeface="Arial"/>
                      </a:endParaRPr>
                    </a:p>
                  </a:txBody>
                  <a:tcPr marL="0" marR="0" marT="0" marB="0">
                    <a:lnL w="7594">
                      <a:solidFill>
                        <a:srgbClr val="000000"/>
                      </a:solidFill>
                      <a:prstDash val="solid"/>
                    </a:lnL>
                    <a:lnR w="7594">
                      <a:solidFill>
                        <a:srgbClr val="000000"/>
                      </a:solidFill>
                      <a:prstDash val="solid"/>
                    </a:lnR>
                    <a:lnT w="7594">
                      <a:solidFill>
                        <a:srgbClr val="000000"/>
                      </a:solidFill>
                      <a:prstDash val="solid"/>
                    </a:lnT>
                  </a:tcPr>
                </a:tc>
                <a:extLst>
                  <a:ext uri="{0D108BD9-81ED-4DB2-BD59-A6C34878D82A}">
                    <a16:rowId xmlns:a16="http://schemas.microsoft.com/office/drawing/2014/main" val="3528567706"/>
                  </a:ext>
                </a:extLst>
              </a:tr>
              <a:tr h="212116">
                <a:tc>
                  <a:txBody>
                    <a:bodyPr/>
                    <a:lstStyle/>
                    <a:p>
                      <a:pPr marL="126364">
                        <a:lnSpc>
                          <a:spcPts val="1780"/>
                        </a:lnSpc>
                        <a:tabLst>
                          <a:tab pos="1398270" algn="l"/>
                          <a:tab pos="2486025" algn="l"/>
                          <a:tab pos="3627120" algn="l"/>
                        </a:tabLst>
                      </a:pPr>
                      <a:r>
                        <a:rPr lang="en-US" sz="1500" spc="114" smtClean="0">
                          <a:solidFill>
                            <a:srgbClr val="00007F"/>
                          </a:solidFill>
                          <a:latin typeface="Arial"/>
                          <a:cs typeface="Arial"/>
                        </a:rPr>
                        <a:t>  </a:t>
                      </a:r>
                      <a:r>
                        <a:rPr sz="1500" spc="114" smtClean="0">
                          <a:solidFill>
                            <a:srgbClr val="00007F"/>
                          </a:solidFill>
                          <a:latin typeface="Arial"/>
                          <a:cs typeface="Arial"/>
                        </a:rPr>
                        <a:t>computers	</a:t>
                      </a:r>
                      <a:r>
                        <a:rPr sz="1500" spc="135" smtClean="0">
                          <a:solidFill>
                            <a:srgbClr val="00007F"/>
                          </a:solidFill>
                          <a:latin typeface="Arial"/>
                          <a:cs typeface="Arial"/>
                        </a:rPr>
                        <a:t>think...	</a:t>
                      </a:r>
                      <a:r>
                        <a:rPr sz="1500" i="1" spc="80" smtClean="0">
                          <a:solidFill>
                            <a:srgbClr val="00007F"/>
                          </a:solidFill>
                          <a:latin typeface="Arial"/>
                          <a:cs typeface="Arial"/>
                        </a:rPr>
                        <a:t>machines	</a:t>
                      </a:r>
                      <a:r>
                        <a:rPr sz="1500" i="1" spc="165" smtClean="0">
                          <a:solidFill>
                            <a:srgbClr val="00007F"/>
                          </a:solidFill>
                          <a:latin typeface="Arial"/>
                          <a:cs typeface="Arial"/>
                        </a:rPr>
                        <a:t>with</a:t>
                      </a:r>
                      <a:endParaRPr sz="1500" dirty="0">
                        <a:latin typeface="Arial"/>
                        <a:cs typeface="Arial"/>
                      </a:endParaRPr>
                    </a:p>
                  </a:txBody>
                  <a:tcPr marL="0" marR="0" marT="0" marB="0">
                    <a:lnL w="7594">
                      <a:solidFill>
                        <a:srgbClr val="000000"/>
                      </a:solidFill>
                      <a:prstDash val="solid"/>
                    </a:lnL>
                    <a:lnR w="7594">
                      <a:solidFill>
                        <a:srgbClr val="000000"/>
                      </a:solidFill>
                      <a:prstDash val="solid"/>
                    </a:lnR>
                  </a:tcPr>
                </a:tc>
                <a:tc>
                  <a:txBody>
                    <a:bodyPr/>
                    <a:lstStyle/>
                    <a:p>
                      <a:pPr marL="126364">
                        <a:lnSpc>
                          <a:spcPts val="1780"/>
                        </a:lnSpc>
                        <a:tabLst>
                          <a:tab pos="1136650" algn="l"/>
                          <a:tab pos="1651635" algn="l"/>
                          <a:tab pos="2171700" algn="l"/>
                          <a:tab pos="2555875" algn="l"/>
                        </a:tabLst>
                      </a:pPr>
                      <a:r>
                        <a:rPr sz="1500" spc="140" dirty="0">
                          <a:solidFill>
                            <a:srgbClr val="00007F"/>
                          </a:solidFill>
                          <a:latin typeface="Arial"/>
                          <a:cs typeface="Arial"/>
                        </a:rPr>
                        <a:t>through	</a:t>
                      </a:r>
                      <a:r>
                        <a:rPr sz="1500" spc="130" dirty="0">
                          <a:solidFill>
                            <a:srgbClr val="00007F"/>
                          </a:solidFill>
                          <a:latin typeface="Arial"/>
                          <a:cs typeface="Arial"/>
                        </a:rPr>
                        <a:t>the	</a:t>
                      </a:r>
                      <a:r>
                        <a:rPr sz="1500" spc="25" dirty="0">
                          <a:solidFill>
                            <a:srgbClr val="00007F"/>
                          </a:solidFill>
                          <a:latin typeface="Arial"/>
                          <a:cs typeface="Arial"/>
                        </a:rPr>
                        <a:t>use	</a:t>
                      </a:r>
                      <a:r>
                        <a:rPr sz="1500" spc="140" dirty="0">
                          <a:solidFill>
                            <a:srgbClr val="00007F"/>
                          </a:solidFill>
                          <a:latin typeface="Arial"/>
                          <a:cs typeface="Arial"/>
                        </a:rPr>
                        <a:t>of	</a:t>
                      </a:r>
                      <a:r>
                        <a:rPr sz="1500" spc="135" dirty="0">
                          <a:solidFill>
                            <a:srgbClr val="00007F"/>
                          </a:solidFill>
                          <a:latin typeface="Arial"/>
                          <a:cs typeface="Arial"/>
                        </a:rPr>
                        <a:t>computational</a:t>
                      </a:r>
                      <a:endParaRPr sz="1500">
                        <a:latin typeface="Arial"/>
                        <a:cs typeface="Arial"/>
                      </a:endParaRPr>
                    </a:p>
                  </a:txBody>
                  <a:tcPr marL="0" marR="0" marT="0" marB="0">
                    <a:lnL w="7594">
                      <a:solidFill>
                        <a:srgbClr val="000000"/>
                      </a:solidFill>
                      <a:prstDash val="solid"/>
                    </a:lnL>
                    <a:lnR w="7594">
                      <a:solidFill>
                        <a:srgbClr val="000000"/>
                      </a:solidFill>
                      <a:prstDash val="solid"/>
                    </a:lnR>
                  </a:tcPr>
                </a:tc>
                <a:extLst>
                  <a:ext uri="{0D108BD9-81ED-4DB2-BD59-A6C34878D82A}">
                    <a16:rowId xmlns:a16="http://schemas.microsoft.com/office/drawing/2014/main" val="2489324330"/>
                  </a:ext>
                </a:extLst>
              </a:tr>
              <a:tr h="212116">
                <a:tc>
                  <a:txBody>
                    <a:bodyPr/>
                    <a:lstStyle/>
                    <a:p>
                      <a:pPr marL="126364">
                        <a:lnSpc>
                          <a:spcPts val="1780"/>
                        </a:lnSpc>
                      </a:pPr>
                      <a:r>
                        <a:rPr sz="1500" i="1" spc="105" dirty="0">
                          <a:solidFill>
                            <a:srgbClr val="00007F"/>
                          </a:solidFill>
                          <a:latin typeface="Arial"/>
                          <a:cs typeface="Arial"/>
                        </a:rPr>
                        <a:t>minds</a:t>
                      </a:r>
                      <a:r>
                        <a:rPr sz="1500" spc="105" dirty="0">
                          <a:solidFill>
                            <a:srgbClr val="00007F"/>
                          </a:solidFill>
                          <a:latin typeface="Arial"/>
                          <a:cs typeface="Arial"/>
                        </a:rPr>
                        <a:t>,  </a:t>
                      </a:r>
                      <a:r>
                        <a:rPr sz="1500" spc="100" dirty="0">
                          <a:solidFill>
                            <a:srgbClr val="00007F"/>
                          </a:solidFill>
                          <a:latin typeface="Arial"/>
                          <a:cs typeface="Arial"/>
                        </a:rPr>
                        <a:t>in </a:t>
                      </a:r>
                      <a:r>
                        <a:rPr sz="1500" spc="130" dirty="0">
                          <a:solidFill>
                            <a:srgbClr val="00007F"/>
                          </a:solidFill>
                          <a:latin typeface="Arial"/>
                          <a:cs typeface="Arial"/>
                        </a:rPr>
                        <a:t>the </a:t>
                      </a:r>
                      <a:r>
                        <a:rPr sz="1500" spc="114" dirty="0">
                          <a:solidFill>
                            <a:srgbClr val="00007F"/>
                          </a:solidFill>
                          <a:latin typeface="Arial"/>
                          <a:cs typeface="Arial"/>
                        </a:rPr>
                        <a:t>full </a:t>
                      </a:r>
                      <a:r>
                        <a:rPr sz="1500" spc="95" dirty="0">
                          <a:solidFill>
                            <a:srgbClr val="00007F"/>
                          </a:solidFill>
                          <a:latin typeface="Arial"/>
                          <a:cs typeface="Arial"/>
                        </a:rPr>
                        <a:t>and  </a:t>
                      </a:r>
                      <a:r>
                        <a:rPr sz="1500" spc="105" dirty="0">
                          <a:solidFill>
                            <a:srgbClr val="00007F"/>
                          </a:solidFill>
                          <a:latin typeface="Arial"/>
                          <a:cs typeface="Arial"/>
                        </a:rPr>
                        <a:t>literal</a:t>
                      </a:r>
                      <a:r>
                        <a:rPr sz="1500" spc="645" dirty="0">
                          <a:solidFill>
                            <a:srgbClr val="00007F"/>
                          </a:solidFill>
                          <a:latin typeface="Arial"/>
                          <a:cs typeface="Arial"/>
                        </a:rPr>
                        <a:t> </a:t>
                      </a:r>
                      <a:r>
                        <a:rPr sz="1500" spc="90" dirty="0">
                          <a:solidFill>
                            <a:srgbClr val="00007F"/>
                          </a:solidFill>
                          <a:latin typeface="Arial"/>
                          <a:cs typeface="Arial"/>
                        </a:rPr>
                        <a:t>sense.”</a:t>
                      </a:r>
                      <a:endParaRPr sz="1500" dirty="0">
                        <a:latin typeface="Arial"/>
                        <a:cs typeface="Arial"/>
                      </a:endParaRPr>
                    </a:p>
                  </a:txBody>
                  <a:tcPr marL="0" marR="0" marT="0" marB="0">
                    <a:lnL w="7594">
                      <a:solidFill>
                        <a:srgbClr val="000000"/>
                      </a:solidFill>
                      <a:prstDash val="solid"/>
                    </a:lnL>
                    <a:lnR w="7594">
                      <a:solidFill>
                        <a:srgbClr val="000000"/>
                      </a:solidFill>
                      <a:prstDash val="solid"/>
                    </a:lnR>
                  </a:tcPr>
                </a:tc>
                <a:tc>
                  <a:txBody>
                    <a:bodyPr/>
                    <a:lstStyle/>
                    <a:p>
                      <a:pPr marL="126364">
                        <a:lnSpc>
                          <a:spcPts val="1780"/>
                        </a:lnSpc>
                      </a:pPr>
                      <a:r>
                        <a:rPr sz="1500" spc="145" dirty="0">
                          <a:solidFill>
                            <a:srgbClr val="00007F"/>
                          </a:solidFill>
                          <a:latin typeface="Arial"/>
                          <a:cs typeface="Arial"/>
                        </a:rPr>
                        <a:t>models.” </a:t>
                      </a:r>
                      <a:r>
                        <a:rPr sz="1500" spc="114" dirty="0">
                          <a:solidFill>
                            <a:srgbClr val="00007F"/>
                          </a:solidFill>
                          <a:latin typeface="Arial"/>
                          <a:cs typeface="Arial"/>
                        </a:rPr>
                        <a:t>(Charniak </a:t>
                      </a:r>
                      <a:r>
                        <a:rPr sz="1500" spc="95" dirty="0">
                          <a:solidFill>
                            <a:srgbClr val="00007F"/>
                          </a:solidFill>
                          <a:latin typeface="Arial"/>
                          <a:cs typeface="Arial"/>
                        </a:rPr>
                        <a:t>and</a:t>
                      </a:r>
                      <a:r>
                        <a:rPr sz="1500" spc="330" dirty="0">
                          <a:solidFill>
                            <a:srgbClr val="00007F"/>
                          </a:solidFill>
                          <a:latin typeface="Arial"/>
                          <a:cs typeface="Arial"/>
                        </a:rPr>
                        <a:t> </a:t>
                      </a:r>
                      <a:r>
                        <a:rPr sz="1500" spc="185" dirty="0">
                          <a:solidFill>
                            <a:srgbClr val="00007F"/>
                          </a:solidFill>
                          <a:latin typeface="Arial"/>
                          <a:cs typeface="Arial"/>
                        </a:rPr>
                        <a:t>McDermott,</a:t>
                      </a:r>
                      <a:endParaRPr sz="1500" dirty="0">
                        <a:latin typeface="Arial"/>
                        <a:cs typeface="Arial"/>
                      </a:endParaRPr>
                    </a:p>
                  </a:txBody>
                  <a:tcPr marL="0" marR="0" marT="0" marB="0">
                    <a:lnL w="7594">
                      <a:solidFill>
                        <a:srgbClr val="000000"/>
                      </a:solidFill>
                      <a:prstDash val="solid"/>
                    </a:lnL>
                    <a:lnR w="7594">
                      <a:solidFill>
                        <a:srgbClr val="000000"/>
                      </a:solidFill>
                      <a:prstDash val="solid"/>
                    </a:lnR>
                  </a:tcPr>
                </a:tc>
                <a:extLst>
                  <a:ext uri="{0D108BD9-81ED-4DB2-BD59-A6C34878D82A}">
                    <a16:rowId xmlns:a16="http://schemas.microsoft.com/office/drawing/2014/main" val="1497712297"/>
                  </a:ext>
                </a:extLst>
              </a:tr>
              <a:tr h="441831">
                <a:tc>
                  <a:txBody>
                    <a:bodyPr/>
                    <a:lstStyle/>
                    <a:p>
                      <a:pPr marL="126364">
                        <a:lnSpc>
                          <a:spcPts val="1780"/>
                        </a:lnSpc>
                      </a:pPr>
                      <a:r>
                        <a:rPr sz="1500" spc="105" dirty="0">
                          <a:solidFill>
                            <a:srgbClr val="00007F"/>
                          </a:solidFill>
                          <a:latin typeface="Arial"/>
                          <a:cs typeface="Arial"/>
                        </a:rPr>
                        <a:t>(Haugeland,</a:t>
                      </a:r>
                      <a:r>
                        <a:rPr sz="1500" spc="175" dirty="0">
                          <a:solidFill>
                            <a:srgbClr val="00007F"/>
                          </a:solidFill>
                          <a:latin typeface="Arial"/>
                          <a:cs typeface="Arial"/>
                        </a:rPr>
                        <a:t> </a:t>
                      </a:r>
                      <a:r>
                        <a:rPr sz="1500" spc="140" dirty="0">
                          <a:solidFill>
                            <a:srgbClr val="00007F"/>
                          </a:solidFill>
                          <a:latin typeface="Arial"/>
                          <a:cs typeface="Arial"/>
                        </a:rPr>
                        <a:t>1985)</a:t>
                      </a:r>
                      <a:endParaRPr sz="1500" dirty="0">
                        <a:latin typeface="Arial"/>
                        <a:cs typeface="Arial"/>
                      </a:endParaRPr>
                    </a:p>
                  </a:txBody>
                  <a:tcPr marL="0" marR="0" marT="0" marB="0">
                    <a:lnL w="7594">
                      <a:solidFill>
                        <a:srgbClr val="000000"/>
                      </a:solidFill>
                      <a:prstDash val="solid"/>
                    </a:lnL>
                    <a:lnR w="7594">
                      <a:solidFill>
                        <a:srgbClr val="000000"/>
                      </a:solidFill>
                      <a:prstDash val="solid"/>
                    </a:lnR>
                    <a:lnB w="7594">
                      <a:solidFill>
                        <a:srgbClr val="000000"/>
                      </a:solidFill>
                      <a:prstDash val="solid"/>
                    </a:lnB>
                  </a:tcPr>
                </a:tc>
                <a:tc>
                  <a:txBody>
                    <a:bodyPr/>
                    <a:lstStyle/>
                    <a:p>
                      <a:pPr marL="126364">
                        <a:lnSpc>
                          <a:spcPts val="1780"/>
                        </a:lnSpc>
                      </a:pPr>
                      <a:r>
                        <a:rPr sz="1500" spc="114" dirty="0">
                          <a:solidFill>
                            <a:srgbClr val="00007F"/>
                          </a:solidFill>
                          <a:latin typeface="Arial"/>
                          <a:cs typeface="Arial"/>
                        </a:rPr>
                        <a:t>1985</a:t>
                      </a:r>
                      <a:endParaRPr sz="1500" dirty="0">
                        <a:latin typeface="Arial"/>
                        <a:cs typeface="Arial"/>
                      </a:endParaRPr>
                    </a:p>
                  </a:txBody>
                  <a:tcPr marL="0" marR="0" marT="0" marB="0">
                    <a:lnL w="7594">
                      <a:solidFill>
                        <a:srgbClr val="000000"/>
                      </a:solidFill>
                      <a:prstDash val="solid"/>
                    </a:lnL>
                    <a:lnR w="7594">
                      <a:solidFill>
                        <a:srgbClr val="000000"/>
                      </a:solidFill>
                      <a:prstDash val="solid"/>
                    </a:lnR>
                    <a:lnB w="7594">
                      <a:solidFill>
                        <a:srgbClr val="000000"/>
                      </a:solidFill>
                      <a:prstDash val="solid"/>
                    </a:lnB>
                  </a:tcPr>
                </a:tc>
                <a:extLst>
                  <a:ext uri="{0D108BD9-81ED-4DB2-BD59-A6C34878D82A}">
                    <a16:rowId xmlns:a16="http://schemas.microsoft.com/office/drawing/2014/main" val="1164486033"/>
                  </a:ext>
                </a:extLst>
              </a:tr>
              <a:tr h="219926">
                <a:tc>
                  <a:txBody>
                    <a:bodyPr/>
                    <a:lstStyle/>
                    <a:p>
                      <a:pPr marL="126364">
                        <a:lnSpc>
                          <a:spcPts val="1675"/>
                        </a:lnSpc>
                      </a:pPr>
                      <a:r>
                        <a:rPr sz="1500" b="1" spc="150" dirty="0">
                          <a:solidFill>
                            <a:srgbClr val="00007F"/>
                          </a:solidFill>
                          <a:latin typeface="Arial"/>
                          <a:cs typeface="Arial"/>
                        </a:rPr>
                        <a:t>Acting</a:t>
                      </a:r>
                      <a:r>
                        <a:rPr sz="1500" b="1" spc="220" dirty="0">
                          <a:solidFill>
                            <a:srgbClr val="00007F"/>
                          </a:solidFill>
                          <a:latin typeface="Arial"/>
                          <a:cs typeface="Arial"/>
                        </a:rPr>
                        <a:t> </a:t>
                      </a:r>
                      <a:r>
                        <a:rPr sz="1500" b="1" spc="125" dirty="0">
                          <a:solidFill>
                            <a:srgbClr val="00007F"/>
                          </a:solidFill>
                          <a:latin typeface="Arial"/>
                          <a:cs typeface="Arial"/>
                        </a:rPr>
                        <a:t>humanly</a:t>
                      </a:r>
                      <a:endParaRPr sz="1500">
                        <a:latin typeface="Arial"/>
                        <a:cs typeface="Arial"/>
                      </a:endParaRPr>
                    </a:p>
                  </a:txBody>
                  <a:tcPr marL="0" marR="0" marT="0" marB="0">
                    <a:lnL w="7594">
                      <a:solidFill>
                        <a:srgbClr val="000000"/>
                      </a:solidFill>
                      <a:prstDash val="solid"/>
                    </a:lnL>
                    <a:lnR w="7594">
                      <a:solidFill>
                        <a:srgbClr val="000000"/>
                      </a:solidFill>
                      <a:prstDash val="solid"/>
                    </a:lnR>
                    <a:lnT w="7594">
                      <a:solidFill>
                        <a:srgbClr val="000000"/>
                      </a:solidFill>
                      <a:prstDash val="solid"/>
                    </a:lnT>
                    <a:lnB w="7594">
                      <a:solidFill>
                        <a:srgbClr val="000000"/>
                      </a:solidFill>
                      <a:prstDash val="solid"/>
                    </a:lnB>
                  </a:tcPr>
                </a:tc>
                <a:tc>
                  <a:txBody>
                    <a:bodyPr/>
                    <a:lstStyle/>
                    <a:p>
                      <a:pPr marL="126364">
                        <a:lnSpc>
                          <a:spcPts val="1675"/>
                        </a:lnSpc>
                      </a:pPr>
                      <a:r>
                        <a:rPr sz="1500" b="1" spc="150" dirty="0">
                          <a:solidFill>
                            <a:srgbClr val="00007F"/>
                          </a:solidFill>
                          <a:latin typeface="Arial"/>
                          <a:cs typeface="Arial"/>
                        </a:rPr>
                        <a:t>Acting</a:t>
                      </a:r>
                      <a:r>
                        <a:rPr sz="1500" b="1" spc="200" dirty="0">
                          <a:solidFill>
                            <a:srgbClr val="00007F"/>
                          </a:solidFill>
                          <a:latin typeface="Arial"/>
                          <a:cs typeface="Arial"/>
                        </a:rPr>
                        <a:t> </a:t>
                      </a:r>
                      <a:r>
                        <a:rPr sz="1500" b="1" spc="110" dirty="0" smtClean="0">
                          <a:solidFill>
                            <a:srgbClr val="00007F"/>
                          </a:solidFill>
                          <a:latin typeface="Arial"/>
                          <a:cs typeface="Arial"/>
                        </a:rPr>
                        <a:t>rationally</a:t>
                      </a:r>
                      <a:r>
                        <a:rPr lang="en-US" sz="1500" b="1" spc="110" dirty="0" smtClean="0">
                          <a:solidFill>
                            <a:srgbClr val="00007F"/>
                          </a:solidFill>
                          <a:latin typeface="Arial"/>
                          <a:cs typeface="Arial"/>
                        </a:rPr>
                        <a:t> </a:t>
                      </a:r>
                      <a:r>
                        <a:rPr lang="en-US" sz="1500" b="1" spc="110" dirty="0" smtClean="0">
                          <a:solidFill>
                            <a:schemeClr val="tx1"/>
                          </a:solidFill>
                          <a:latin typeface="Arial"/>
                          <a:cs typeface="Arial"/>
                        </a:rPr>
                        <a:t>(</a:t>
                      </a:r>
                      <a:r>
                        <a:rPr lang="en-US" sz="1500" b="1" spc="225" dirty="0" smtClean="0">
                          <a:solidFill>
                            <a:schemeClr val="tx1"/>
                          </a:solidFill>
                          <a:latin typeface="Arial"/>
                          <a:cs typeface="Arial"/>
                        </a:rPr>
                        <a:t>Our</a:t>
                      </a:r>
                      <a:r>
                        <a:rPr lang="en-US" sz="1500" b="1" spc="229" dirty="0" smtClean="0">
                          <a:solidFill>
                            <a:schemeClr val="tx1"/>
                          </a:solidFill>
                          <a:latin typeface="Arial"/>
                          <a:cs typeface="Arial"/>
                        </a:rPr>
                        <a:t> </a:t>
                      </a:r>
                      <a:r>
                        <a:rPr lang="en-US" sz="1500" b="1" spc="110" dirty="0" smtClean="0">
                          <a:solidFill>
                            <a:schemeClr val="tx1"/>
                          </a:solidFill>
                          <a:latin typeface="Arial"/>
                          <a:cs typeface="Arial"/>
                        </a:rPr>
                        <a:t>approach)</a:t>
                      </a:r>
                      <a:endParaRPr sz="1500" dirty="0">
                        <a:solidFill>
                          <a:schemeClr val="tx1"/>
                        </a:solidFill>
                        <a:latin typeface="Arial"/>
                        <a:cs typeface="Arial"/>
                      </a:endParaRPr>
                    </a:p>
                  </a:txBody>
                  <a:tcPr marL="0" marR="0" marT="0" marB="0">
                    <a:lnL w="7594">
                      <a:solidFill>
                        <a:srgbClr val="000000"/>
                      </a:solidFill>
                      <a:prstDash val="solid"/>
                    </a:lnL>
                    <a:lnR w="7594">
                      <a:solidFill>
                        <a:srgbClr val="000000"/>
                      </a:solidFill>
                      <a:prstDash val="solid"/>
                    </a:lnR>
                    <a:lnT w="7594">
                      <a:solidFill>
                        <a:srgbClr val="000000"/>
                      </a:solidFill>
                      <a:prstDash val="solid"/>
                    </a:lnT>
                    <a:lnB w="7594">
                      <a:solidFill>
                        <a:srgbClr val="000000"/>
                      </a:solidFill>
                      <a:prstDash val="solid"/>
                    </a:lnB>
                  </a:tcPr>
                </a:tc>
                <a:extLst>
                  <a:ext uri="{0D108BD9-81ED-4DB2-BD59-A6C34878D82A}">
                    <a16:rowId xmlns:a16="http://schemas.microsoft.com/office/drawing/2014/main" val="1113168194"/>
                  </a:ext>
                </a:extLst>
              </a:tr>
              <a:tr h="416684">
                <a:tc>
                  <a:txBody>
                    <a:bodyPr/>
                    <a:lstStyle/>
                    <a:p>
                      <a:pPr>
                        <a:lnSpc>
                          <a:spcPct val="100000"/>
                        </a:lnSpc>
                        <a:spcBef>
                          <a:spcPts val="45"/>
                        </a:spcBef>
                      </a:pPr>
                      <a:endParaRPr sz="1200" dirty="0">
                        <a:latin typeface="Times New Roman"/>
                        <a:cs typeface="Times New Roman"/>
                      </a:endParaRPr>
                    </a:p>
                    <a:p>
                      <a:pPr marL="126364">
                        <a:lnSpc>
                          <a:spcPct val="100000"/>
                        </a:lnSpc>
                        <a:tabLst>
                          <a:tab pos="835025" algn="l"/>
                          <a:tab pos="1551305" algn="l"/>
                          <a:tab pos="1904364" algn="l"/>
                          <a:tab pos="2475865" algn="l"/>
                          <a:tab pos="2843530" algn="l"/>
                          <a:tab pos="3547110" algn="l"/>
                        </a:tabLst>
                      </a:pPr>
                      <a:r>
                        <a:rPr sz="1500" spc="265" dirty="0">
                          <a:solidFill>
                            <a:srgbClr val="00007F"/>
                          </a:solidFill>
                          <a:latin typeface="Arial"/>
                          <a:cs typeface="Arial"/>
                        </a:rPr>
                        <a:t>“The	</a:t>
                      </a:r>
                      <a:r>
                        <a:rPr sz="1500" spc="110" dirty="0">
                          <a:solidFill>
                            <a:srgbClr val="00007F"/>
                          </a:solidFill>
                          <a:latin typeface="Arial"/>
                          <a:cs typeface="Arial"/>
                        </a:rPr>
                        <a:t>study	</a:t>
                      </a:r>
                      <a:r>
                        <a:rPr sz="1500" spc="140" dirty="0">
                          <a:solidFill>
                            <a:srgbClr val="00007F"/>
                          </a:solidFill>
                          <a:latin typeface="Arial"/>
                          <a:cs typeface="Arial"/>
                        </a:rPr>
                        <a:t>of	</a:t>
                      </a:r>
                      <a:r>
                        <a:rPr sz="1500" spc="114" dirty="0">
                          <a:solidFill>
                            <a:srgbClr val="00007F"/>
                          </a:solidFill>
                          <a:latin typeface="Arial"/>
                          <a:cs typeface="Arial"/>
                        </a:rPr>
                        <a:t>how	</a:t>
                      </a:r>
                      <a:r>
                        <a:rPr sz="1500" spc="200" dirty="0">
                          <a:solidFill>
                            <a:srgbClr val="00007F"/>
                          </a:solidFill>
                          <a:latin typeface="Arial"/>
                          <a:cs typeface="Arial"/>
                        </a:rPr>
                        <a:t>to	</a:t>
                      </a:r>
                      <a:r>
                        <a:rPr sz="1500" spc="90" dirty="0">
                          <a:solidFill>
                            <a:srgbClr val="00007F"/>
                          </a:solidFill>
                          <a:latin typeface="Arial"/>
                          <a:cs typeface="Arial"/>
                        </a:rPr>
                        <a:t>make	</a:t>
                      </a:r>
                      <a:r>
                        <a:rPr sz="1500" spc="140" dirty="0">
                          <a:solidFill>
                            <a:srgbClr val="00007F"/>
                          </a:solidFill>
                          <a:latin typeface="Arial"/>
                          <a:cs typeface="Arial"/>
                        </a:rPr>
                        <a:t>com-</a:t>
                      </a:r>
                      <a:endParaRPr sz="1500" dirty="0">
                        <a:latin typeface="Arial"/>
                        <a:cs typeface="Arial"/>
                      </a:endParaRPr>
                    </a:p>
                  </a:txBody>
                  <a:tcPr marL="0" marR="0" marT="0" marB="0">
                    <a:lnL w="7594">
                      <a:solidFill>
                        <a:srgbClr val="000000"/>
                      </a:solidFill>
                      <a:prstDash val="solid"/>
                    </a:lnL>
                    <a:lnR w="7594">
                      <a:solidFill>
                        <a:srgbClr val="000000"/>
                      </a:solidFill>
                      <a:prstDash val="solid"/>
                    </a:lnR>
                    <a:lnT w="7594">
                      <a:solidFill>
                        <a:srgbClr val="000000"/>
                      </a:solidFill>
                      <a:prstDash val="solid"/>
                    </a:lnT>
                  </a:tcPr>
                </a:tc>
                <a:tc>
                  <a:txBody>
                    <a:bodyPr/>
                    <a:lstStyle/>
                    <a:p>
                      <a:pPr>
                        <a:lnSpc>
                          <a:spcPct val="100000"/>
                        </a:lnSpc>
                        <a:spcBef>
                          <a:spcPts val="45"/>
                        </a:spcBef>
                      </a:pPr>
                      <a:endParaRPr sz="1200" dirty="0">
                        <a:latin typeface="Times New Roman"/>
                        <a:cs typeface="Times New Roman"/>
                      </a:endParaRPr>
                    </a:p>
                    <a:p>
                      <a:pPr marL="126364">
                        <a:lnSpc>
                          <a:spcPct val="100000"/>
                        </a:lnSpc>
                        <a:tabLst>
                          <a:tab pos="2021839" algn="l"/>
                          <a:tab pos="3401695" algn="l"/>
                          <a:tab pos="3743325" algn="l"/>
                        </a:tabLst>
                      </a:pPr>
                      <a:r>
                        <a:rPr sz="1500" spc="160" dirty="0">
                          <a:solidFill>
                            <a:srgbClr val="00007F"/>
                          </a:solidFill>
                          <a:latin typeface="Arial"/>
                          <a:cs typeface="Arial"/>
                        </a:rPr>
                        <a:t>“Computational	</a:t>
                      </a:r>
                      <a:r>
                        <a:rPr sz="1500" spc="85" dirty="0">
                          <a:solidFill>
                            <a:srgbClr val="00007F"/>
                          </a:solidFill>
                          <a:latin typeface="Arial"/>
                          <a:cs typeface="Arial"/>
                        </a:rPr>
                        <a:t>Intelligence	</a:t>
                      </a:r>
                      <a:r>
                        <a:rPr sz="1500" spc="25" dirty="0">
                          <a:solidFill>
                            <a:srgbClr val="00007F"/>
                          </a:solidFill>
                          <a:latin typeface="Arial"/>
                          <a:cs typeface="Arial"/>
                        </a:rPr>
                        <a:t>is	</a:t>
                      </a:r>
                      <a:r>
                        <a:rPr sz="1500" spc="130" dirty="0">
                          <a:solidFill>
                            <a:srgbClr val="00007F"/>
                          </a:solidFill>
                          <a:latin typeface="Arial"/>
                          <a:cs typeface="Arial"/>
                        </a:rPr>
                        <a:t>the</a:t>
                      </a:r>
                      <a:endParaRPr sz="1500" dirty="0">
                        <a:latin typeface="Arial"/>
                        <a:cs typeface="Arial"/>
                      </a:endParaRPr>
                    </a:p>
                  </a:txBody>
                  <a:tcPr marL="0" marR="0" marT="0" marB="0">
                    <a:lnL w="7594">
                      <a:solidFill>
                        <a:srgbClr val="000000"/>
                      </a:solidFill>
                      <a:prstDash val="solid"/>
                    </a:lnL>
                    <a:lnR w="7594">
                      <a:solidFill>
                        <a:srgbClr val="000000"/>
                      </a:solidFill>
                      <a:prstDash val="solid"/>
                    </a:lnR>
                    <a:lnT w="7594">
                      <a:solidFill>
                        <a:srgbClr val="000000"/>
                      </a:solidFill>
                      <a:prstDash val="solid"/>
                    </a:lnT>
                  </a:tcPr>
                </a:tc>
                <a:extLst>
                  <a:ext uri="{0D108BD9-81ED-4DB2-BD59-A6C34878D82A}">
                    <a16:rowId xmlns:a16="http://schemas.microsoft.com/office/drawing/2014/main" val="3792523888"/>
                  </a:ext>
                </a:extLst>
              </a:tr>
              <a:tr h="212116">
                <a:tc>
                  <a:txBody>
                    <a:bodyPr/>
                    <a:lstStyle/>
                    <a:p>
                      <a:pPr marL="126364">
                        <a:lnSpc>
                          <a:spcPts val="1780"/>
                        </a:lnSpc>
                      </a:pPr>
                      <a:r>
                        <a:rPr sz="1500" spc="100" dirty="0">
                          <a:solidFill>
                            <a:srgbClr val="00007F"/>
                          </a:solidFill>
                          <a:latin typeface="Arial"/>
                          <a:cs typeface="Arial"/>
                        </a:rPr>
                        <a:t>puters  </a:t>
                      </a:r>
                      <a:r>
                        <a:rPr sz="1500" spc="114" dirty="0">
                          <a:solidFill>
                            <a:srgbClr val="00007F"/>
                          </a:solidFill>
                          <a:latin typeface="Arial"/>
                          <a:cs typeface="Arial"/>
                        </a:rPr>
                        <a:t>do  things  which,  </a:t>
                      </a:r>
                      <a:r>
                        <a:rPr sz="1500" spc="170" dirty="0">
                          <a:solidFill>
                            <a:srgbClr val="00007F"/>
                          </a:solidFill>
                          <a:latin typeface="Arial"/>
                          <a:cs typeface="Arial"/>
                        </a:rPr>
                        <a:t>at </a:t>
                      </a:r>
                      <a:r>
                        <a:rPr sz="1500" spc="130" dirty="0">
                          <a:solidFill>
                            <a:srgbClr val="00007F"/>
                          </a:solidFill>
                          <a:latin typeface="Arial"/>
                          <a:cs typeface="Arial"/>
                        </a:rPr>
                        <a:t>the</a:t>
                      </a:r>
                      <a:r>
                        <a:rPr sz="1500" spc="-20" dirty="0">
                          <a:solidFill>
                            <a:srgbClr val="00007F"/>
                          </a:solidFill>
                          <a:latin typeface="Arial"/>
                          <a:cs typeface="Arial"/>
                        </a:rPr>
                        <a:t> </a:t>
                      </a:r>
                      <a:r>
                        <a:rPr sz="1500" spc="160" dirty="0">
                          <a:solidFill>
                            <a:srgbClr val="00007F"/>
                          </a:solidFill>
                          <a:latin typeface="Arial"/>
                          <a:cs typeface="Arial"/>
                        </a:rPr>
                        <a:t>mo-</a:t>
                      </a:r>
                      <a:endParaRPr sz="1500">
                        <a:latin typeface="Arial"/>
                        <a:cs typeface="Arial"/>
                      </a:endParaRPr>
                    </a:p>
                  </a:txBody>
                  <a:tcPr marL="0" marR="0" marT="0" marB="0">
                    <a:lnL w="7594">
                      <a:solidFill>
                        <a:srgbClr val="000000"/>
                      </a:solidFill>
                      <a:prstDash val="solid"/>
                    </a:lnL>
                    <a:lnR w="7594">
                      <a:solidFill>
                        <a:srgbClr val="000000"/>
                      </a:solidFill>
                      <a:prstDash val="solid"/>
                    </a:lnR>
                  </a:tcPr>
                </a:tc>
                <a:tc>
                  <a:txBody>
                    <a:bodyPr/>
                    <a:lstStyle/>
                    <a:p>
                      <a:pPr marL="126364">
                        <a:lnSpc>
                          <a:spcPts val="1780"/>
                        </a:lnSpc>
                        <a:tabLst>
                          <a:tab pos="880744" algn="l"/>
                          <a:tab pos="1272540" algn="l"/>
                          <a:tab pos="1795780" algn="l"/>
                          <a:tab pos="2644775" algn="l"/>
                          <a:tab pos="3036570" algn="l"/>
                        </a:tabLst>
                      </a:pPr>
                      <a:r>
                        <a:rPr sz="1500" spc="114" dirty="0">
                          <a:solidFill>
                            <a:srgbClr val="00007F"/>
                          </a:solidFill>
                          <a:latin typeface="Arial"/>
                          <a:cs typeface="Arial"/>
                        </a:rPr>
                        <a:t>study	</a:t>
                      </a:r>
                      <a:r>
                        <a:rPr sz="1500" spc="140" dirty="0">
                          <a:solidFill>
                            <a:srgbClr val="00007F"/>
                          </a:solidFill>
                          <a:latin typeface="Arial"/>
                          <a:cs typeface="Arial"/>
                        </a:rPr>
                        <a:t>of	</a:t>
                      </a:r>
                      <a:r>
                        <a:rPr sz="1500" spc="130" dirty="0">
                          <a:solidFill>
                            <a:srgbClr val="00007F"/>
                          </a:solidFill>
                          <a:latin typeface="Arial"/>
                          <a:cs typeface="Arial"/>
                        </a:rPr>
                        <a:t>the	</a:t>
                      </a:r>
                      <a:r>
                        <a:rPr sz="1500" spc="65" dirty="0">
                          <a:solidFill>
                            <a:srgbClr val="00007F"/>
                          </a:solidFill>
                          <a:latin typeface="Arial"/>
                          <a:cs typeface="Arial"/>
                        </a:rPr>
                        <a:t>design	</a:t>
                      </a:r>
                      <a:r>
                        <a:rPr sz="1500" spc="140" dirty="0">
                          <a:solidFill>
                            <a:srgbClr val="00007F"/>
                          </a:solidFill>
                          <a:latin typeface="Arial"/>
                          <a:cs typeface="Arial"/>
                        </a:rPr>
                        <a:t>of	</a:t>
                      </a:r>
                      <a:r>
                        <a:rPr sz="1500" spc="114" dirty="0">
                          <a:solidFill>
                            <a:srgbClr val="00007F"/>
                          </a:solidFill>
                          <a:latin typeface="Arial"/>
                          <a:cs typeface="Arial"/>
                        </a:rPr>
                        <a:t>intelligent</a:t>
                      </a:r>
                      <a:endParaRPr sz="1500" dirty="0">
                        <a:latin typeface="Arial"/>
                        <a:cs typeface="Arial"/>
                      </a:endParaRPr>
                    </a:p>
                  </a:txBody>
                  <a:tcPr marL="0" marR="0" marT="0" marB="0">
                    <a:lnL w="7594">
                      <a:solidFill>
                        <a:srgbClr val="000000"/>
                      </a:solidFill>
                      <a:prstDash val="solid"/>
                    </a:lnL>
                    <a:lnR w="7594">
                      <a:solidFill>
                        <a:srgbClr val="000000"/>
                      </a:solidFill>
                      <a:prstDash val="solid"/>
                    </a:lnR>
                  </a:tcPr>
                </a:tc>
                <a:extLst>
                  <a:ext uri="{0D108BD9-81ED-4DB2-BD59-A6C34878D82A}">
                    <a16:rowId xmlns:a16="http://schemas.microsoft.com/office/drawing/2014/main" val="1134832598"/>
                  </a:ext>
                </a:extLst>
              </a:tr>
              <a:tr h="212116">
                <a:tc>
                  <a:txBody>
                    <a:bodyPr/>
                    <a:lstStyle/>
                    <a:p>
                      <a:pPr marL="126364">
                        <a:lnSpc>
                          <a:spcPts val="1780"/>
                        </a:lnSpc>
                        <a:tabLst>
                          <a:tab pos="3027045" algn="l"/>
                        </a:tabLst>
                      </a:pPr>
                      <a:r>
                        <a:rPr sz="1500" spc="145" dirty="0">
                          <a:solidFill>
                            <a:srgbClr val="00007F"/>
                          </a:solidFill>
                          <a:latin typeface="Arial"/>
                          <a:cs typeface="Arial"/>
                        </a:rPr>
                        <a:t>ment, </a:t>
                      </a:r>
                      <a:r>
                        <a:rPr sz="1500" spc="80" dirty="0">
                          <a:solidFill>
                            <a:srgbClr val="00007F"/>
                          </a:solidFill>
                          <a:latin typeface="Arial"/>
                          <a:cs typeface="Arial"/>
                        </a:rPr>
                        <a:t>people</a:t>
                      </a:r>
                      <a:r>
                        <a:rPr sz="1500" spc="430" dirty="0">
                          <a:solidFill>
                            <a:srgbClr val="00007F"/>
                          </a:solidFill>
                          <a:latin typeface="Arial"/>
                          <a:cs typeface="Arial"/>
                        </a:rPr>
                        <a:t> </a:t>
                      </a:r>
                      <a:r>
                        <a:rPr sz="1500" spc="45" dirty="0">
                          <a:solidFill>
                            <a:srgbClr val="00007F"/>
                          </a:solidFill>
                          <a:latin typeface="Arial"/>
                          <a:cs typeface="Arial"/>
                        </a:rPr>
                        <a:t>are</a:t>
                      </a:r>
                      <a:r>
                        <a:rPr sz="1500" spc="280" dirty="0">
                          <a:solidFill>
                            <a:srgbClr val="00007F"/>
                          </a:solidFill>
                          <a:latin typeface="Arial"/>
                          <a:cs typeface="Arial"/>
                        </a:rPr>
                        <a:t> </a:t>
                      </a:r>
                      <a:r>
                        <a:rPr sz="1500" spc="185" dirty="0">
                          <a:solidFill>
                            <a:srgbClr val="00007F"/>
                          </a:solidFill>
                          <a:latin typeface="Arial"/>
                          <a:cs typeface="Arial"/>
                        </a:rPr>
                        <a:t>better.”	</a:t>
                      </a:r>
                      <a:r>
                        <a:rPr sz="1500" spc="140" dirty="0">
                          <a:solidFill>
                            <a:srgbClr val="00007F"/>
                          </a:solidFill>
                          <a:latin typeface="Arial"/>
                          <a:cs typeface="Arial"/>
                        </a:rPr>
                        <a:t>(Rich</a:t>
                      </a:r>
                      <a:r>
                        <a:rPr sz="1500" spc="180" dirty="0">
                          <a:solidFill>
                            <a:srgbClr val="00007F"/>
                          </a:solidFill>
                          <a:latin typeface="Arial"/>
                          <a:cs typeface="Arial"/>
                        </a:rPr>
                        <a:t> </a:t>
                      </a:r>
                      <a:r>
                        <a:rPr sz="1500" spc="95" dirty="0">
                          <a:solidFill>
                            <a:srgbClr val="00007F"/>
                          </a:solidFill>
                          <a:latin typeface="Arial"/>
                          <a:cs typeface="Arial"/>
                        </a:rPr>
                        <a:t>and</a:t>
                      </a:r>
                      <a:endParaRPr sz="1500">
                        <a:latin typeface="Arial"/>
                        <a:cs typeface="Arial"/>
                      </a:endParaRPr>
                    </a:p>
                  </a:txBody>
                  <a:tcPr marL="0" marR="0" marT="0" marB="0">
                    <a:lnL w="7594">
                      <a:solidFill>
                        <a:srgbClr val="000000"/>
                      </a:solidFill>
                      <a:prstDash val="solid"/>
                    </a:lnL>
                    <a:lnR w="7594">
                      <a:solidFill>
                        <a:srgbClr val="000000"/>
                      </a:solidFill>
                      <a:prstDash val="solid"/>
                    </a:lnR>
                  </a:tcPr>
                </a:tc>
                <a:tc>
                  <a:txBody>
                    <a:bodyPr/>
                    <a:lstStyle/>
                    <a:p>
                      <a:pPr marL="126364">
                        <a:lnSpc>
                          <a:spcPts val="1780"/>
                        </a:lnSpc>
                      </a:pPr>
                      <a:r>
                        <a:rPr sz="1500" spc="140" dirty="0">
                          <a:solidFill>
                            <a:srgbClr val="00007F"/>
                          </a:solidFill>
                          <a:latin typeface="Arial"/>
                          <a:cs typeface="Arial"/>
                        </a:rPr>
                        <a:t>agents.”  </a:t>
                      </a:r>
                      <a:r>
                        <a:rPr sz="1500" spc="125" dirty="0">
                          <a:solidFill>
                            <a:srgbClr val="00007F"/>
                          </a:solidFill>
                          <a:latin typeface="Arial"/>
                          <a:cs typeface="Arial"/>
                        </a:rPr>
                        <a:t>(Poole </a:t>
                      </a:r>
                      <a:r>
                        <a:rPr sz="1500" spc="140" dirty="0">
                          <a:solidFill>
                            <a:srgbClr val="00007F"/>
                          </a:solidFill>
                          <a:latin typeface="Arial"/>
                          <a:cs typeface="Arial"/>
                        </a:rPr>
                        <a:t>et </a:t>
                      </a:r>
                      <a:r>
                        <a:rPr sz="1500" spc="90" dirty="0">
                          <a:solidFill>
                            <a:srgbClr val="00007F"/>
                          </a:solidFill>
                          <a:latin typeface="Arial"/>
                          <a:cs typeface="Arial"/>
                        </a:rPr>
                        <a:t>al.,</a:t>
                      </a:r>
                      <a:r>
                        <a:rPr sz="1500" spc="120" dirty="0">
                          <a:solidFill>
                            <a:srgbClr val="00007F"/>
                          </a:solidFill>
                          <a:latin typeface="Arial"/>
                          <a:cs typeface="Arial"/>
                        </a:rPr>
                        <a:t> </a:t>
                      </a:r>
                      <a:r>
                        <a:rPr sz="1500" spc="140" dirty="0">
                          <a:solidFill>
                            <a:srgbClr val="00007F"/>
                          </a:solidFill>
                          <a:latin typeface="Arial"/>
                          <a:cs typeface="Arial"/>
                        </a:rPr>
                        <a:t>1998)</a:t>
                      </a:r>
                      <a:endParaRPr sz="1500" dirty="0">
                        <a:latin typeface="Arial"/>
                        <a:cs typeface="Arial"/>
                      </a:endParaRPr>
                    </a:p>
                  </a:txBody>
                  <a:tcPr marL="0" marR="0" marT="0" marB="0">
                    <a:lnL w="7594">
                      <a:solidFill>
                        <a:srgbClr val="000000"/>
                      </a:solidFill>
                      <a:prstDash val="solid"/>
                    </a:lnL>
                    <a:lnR w="7594">
                      <a:solidFill>
                        <a:srgbClr val="000000"/>
                      </a:solidFill>
                      <a:prstDash val="solid"/>
                    </a:lnR>
                  </a:tcPr>
                </a:tc>
                <a:extLst>
                  <a:ext uri="{0D108BD9-81ED-4DB2-BD59-A6C34878D82A}">
                    <a16:rowId xmlns:a16="http://schemas.microsoft.com/office/drawing/2014/main" val="3502187075"/>
                  </a:ext>
                </a:extLst>
              </a:tr>
              <a:tr h="228595">
                <a:tc>
                  <a:txBody>
                    <a:bodyPr/>
                    <a:lstStyle/>
                    <a:p>
                      <a:pPr marL="126364">
                        <a:lnSpc>
                          <a:spcPts val="1780"/>
                        </a:lnSpc>
                      </a:pPr>
                      <a:r>
                        <a:rPr sz="1500" spc="160" dirty="0">
                          <a:solidFill>
                            <a:srgbClr val="00007F"/>
                          </a:solidFill>
                          <a:latin typeface="Arial"/>
                          <a:cs typeface="Arial"/>
                        </a:rPr>
                        <a:t>Knight,</a:t>
                      </a:r>
                      <a:r>
                        <a:rPr sz="1500" spc="150" dirty="0">
                          <a:solidFill>
                            <a:srgbClr val="00007F"/>
                          </a:solidFill>
                          <a:latin typeface="Arial"/>
                          <a:cs typeface="Arial"/>
                        </a:rPr>
                        <a:t> </a:t>
                      </a:r>
                      <a:r>
                        <a:rPr sz="1500" spc="140" dirty="0">
                          <a:solidFill>
                            <a:srgbClr val="00007F"/>
                          </a:solidFill>
                          <a:latin typeface="Arial"/>
                          <a:cs typeface="Arial"/>
                        </a:rPr>
                        <a:t>1991)</a:t>
                      </a:r>
                      <a:endParaRPr sz="1500">
                        <a:latin typeface="Arial"/>
                        <a:cs typeface="Arial"/>
                      </a:endParaRPr>
                    </a:p>
                  </a:txBody>
                  <a:tcPr marL="0" marR="0" marT="0" marB="0">
                    <a:lnL w="7594">
                      <a:solidFill>
                        <a:srgbClr val="000000"/>
                      </a:solidFill>
                      <a:prstDash val="solid"/>
                    </a:lnL>
                    <a:lnR w="7594">
                      <a:solidFill>
                        <a:srgbClr val="000000"/>
                      </a:solidFill>
                      <a:prstDash val="solid"/>
                    </a:lnR>
                    <a:lnB w="7594">
                      <a:solidFill>
                        <a:srgbClr val="000000"/>
                      </a:solidFill>
                      <a:prstDash val="solid"/>
                    </a:lnB>
                  </a:tcPr>
                </a:tc>
                <a:tc>
                  <a:txBody>
                    <a:bodyPr/>
                    <a:lstStyle/>
                    <a:p>
                      <a:endParaRPr sz="1500" dirty="0">
                        <a:latin typeface="Arial"/>
                        <a:cs typeface="Arial"/>
                      </a:endParaRPr>
                    </a:p>
                  </a:txBody>
                  <a:tcPr marL="0" marR="0" marT="0" marB="0">
                    <a:lnL w="7594">
                      <a:solidFill>
                        <a:srgbClr val="000000"/>
                      </a:solidFill>
                      <a:prstDash val="solid"/>
                    </a:lnL>
                    <a:lnR w="7594">
                      <a:solidFill>
                        <a:srgbClr val="000000"/>
                      </a:solidFill>
                      <a:prstDash val="solid"/>
                    </a:lnR>
                    <a:lnB w="7594">
                      <a:solidFill>
                        <a:srgbClr val="000000"/>
                      </a:solidFill>
                      <a:prstDash val="solid"/>
                    </a:lnB>
                  </a:tcPr>
                </a:tc>
                <a:extLst>
                  <a:ext uri="{0D108BD9-81ED-4DB2-BD59-A6C34878D82A}">
                    <a16:rowId xmlns:a16="http://schemas.microsoft.com/office/drawing/2014/main" val="3958225802"/>
                  </a:ext>
                </a:extLst>
              </a:tr>
            </a:tbl>
          </a:graphicData>
        </a:graphic>
      </p:graphicFrame>
    </p:spTree>
    <p:extLst>
      <p:ext uri="{BB962C8B-B14F-4D97-AF65-F5344CB8AC3E}">
        <p14:creationId xmlns:p14="http://schemas.microsoft.com/office/powerpoint/2010/main" val="38827649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170" name="Picture 2" descr="venn diagram ai ml dl üçün şəkil nəticəs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7774" y="192130"/>
            <a:ext cx="6192529" cy="63888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41621" y="6476932"/>
            <a:ext cx="11677135" cy="276999"/>
          </a:xfrm>
          <a:prstGeom prst="rect">
            <a:avLst/>
          </a:prstGeom>
        </p:spPr>
        <p:txBody>
          <a:bodyPr wrap="square">
            <a:spAutoFit/>
          </a:bodyPr>
          <a:lstStyle/>
          <a:p>
            <a:r>
              <a:rPr lang="en-US" sz="1200" dirty="0">
                <a:hlinkClick r:id="rId3"/>
              </a:rPr>
              <a:t>https://www.prowesscorp.com/whats-the-difference-between-artificial-intelligence-ai-machine-learning-and-deep-learning/</a:t>
            </a:r>
            <a:endParaRPr lang="en-US" sz="1200" dirty="0"/>
          </a:p>
        </p:txBody>
      </p:sp>
    </p:spTree>
    <p:extLst>
      <p:ext uri="{BB962C8B-B14F-4D97-AF65-F5344CB8AC3E}">
        <p14:creationId xmlns:p14="http://schemas.microsoft.com/office/powerpoint/2010/main" val="36222618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3" name="Rectangle 3"/>
          <p:cNvSpPr>
            <a:spLocks noGrp="1" noChangeArrowheads="1"/>
          </p:cNvSpPr>
          <p:nvPr>
            <p:ph type="body" idx="1"/>
          </p:nvPr>
        </p:nvSpPr>
        <p:spPr>
          <a:xfrm>
            <a:off x="1016000" y="1371601"/>
            <a:ext cx="10261600" cy="5135033"/>
          </a:xfrm>
        </p:spPr>
        <p:txBody>
          <a:bodyPr rtlCol="0">
            <a:normAutofit/>
          </a:bodyPr>
          <a:lstStyle/>
          <a:p>
            <a:pPr>
              <a:defRPr/>
            </a:pPr>
            <a:r>
              <a:rPr lang="en-US" sz="3000" b="1" dirty="0"/>
              <a:t>Arthur Samuel (1959). </a:t>
            </a:r>
            <a:r>
              <a:rPr lang="en-US" sz="3000" dirty="0"/>
              <a:t>Machine Learning: Field of study that gives computers the ability to learn without being explicitly programmed. </a:t>
            </a:r>
          </a:p>
          <a:p>
            <a:pPr marL="0" indent="0">
              <a:buNone/>
              <a:defRPr/>
            </a:pPr>
            <a:endParaRPr lang="en-US" sz="1400" dirty="0"/>
          </a:p>
          <a:p>
            <a:pPr>
              <a:defRPr/>
            </a:pPr>
            <a:endParaRPr lang="en-US" sz="3000" dirty="0"/>
          </a:p>
          <a:p>
            <a:pPr>
              <a:defRPr/>
            </a:pPr>
            <a:endParaRPr lang="en-US" sz="4000" dirty="0"/>
          </a:p>
          <a:p>
            <a:pPr>
              <a:defRPr/>
            </a:pPr>
            <a:endParaRPr lang="en-US" sz="4000" dirty="0"/>
          </a:p>
          <a:p>
            <a:pPr>
              <a:defRPr/>
            </a:pPr>
            <a:endParaRPr lang="en-US" sz="4000" dirty="0"/>
          </a:p>
          <a:p>
            <a:pPr>
              <a:defRPr/>
            </a:pPr>
            <a:endParaRPr lang="en-US" sz="4000" dirty="0"/>
          </a:p>
          <a:p>
            <a:pPr>
              <a:defRPr/>
            </a:pPr>
            <a:endParaRPr lang="en-US" sz="4000" dirty="0"/>
          </a:p>
        </p:txBody>
      </p:sp>
      <p:sp>
        <p:nvSpPr>
          <p:cNvPr id="14339" name="Rectangle 5"/>
          <p:cNvSpPr>
            <a:spLocks noGrp="1" noChangeArrowheads="1"/>
          </p:cNvSpPr>
          <p:nvPr>
            <p:ph type="title"/>
          </p:nvPr>
        </p:nvSpPr>
        <p:spPr/>
        <p:txBody>
          <a:bodyPr/>
          <a:lstStyle/>
          <a:p>
            <a:r>
              <a:rPr lang="en-US" altLang="ru-RU" b="1" dirty="0">
                <a:solidFill>
                  <a:schemeClr val="accent1">
                    <a:lumMod val="75000"/>
                  </a:schemeClr>
                </a:solidFill>
              </a:rPr>
              <a:t>Machine Learning definition</a:t>
            </a:r>
          </a:p>
        </p:txBody>
      </p:sp>
      <p:pic>
        <p:nvPicPr>
          <p:cNvPr id="3" name="Picture 2"/>
          <p:cNvPicPr>
            <a:picLocks noChangeAspect="1"/>
          </p:cNvPicPr>
          <p:nvPr/>
        </p:nvPicPr>
        <p:blipFill>
          <a:blip r:embed="rId3"/>
          <a:stretch>
            <a:fillRect/>
          </a:stretch>
        </p:blipFill>
        <p:spPr>
          <a:xfrm>
            <a:off x="1915297" y="2697164"/>
            <a:ext cx="7314428" cy="3835049"/>
          </a:xfrm>
          <a:prstGeom prst="rect">
            <a:avLst/>
          </a:prstGeom>
        </p:spPr>
      </p:pic>
    </p:spTree>
    <p:extLst>
      <p:ext uri="{BB962C8B-B14F-4D97-AF65-F5344CB8AC3E}">
        <p14:creationId xmlns:p14="http://schemas.microsoft.com/office/powerpoint/2010/main" val="195822388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3" name="Rectangle 3"/>
          <p:cNvSpPr>
            <a:spLocks noGrp="1" noChangeArrowheads="1"/>
          </p:cNvSpPr>
          <p:nvPr>
            <p:ph type="body" idx="1"/>
          </p:nvPr>
        </p:nvSpPr>
        <p:spPr>
          <a:xfrm>
            <a:off x="1016000" y="1371601"/>
            <a:ext cx="10261600" cy="5135033"/>
          </a:xfrm>
        </p:spPr>
        <p:txBody>
          <a:bodyPr rtlCol="0">
            <a:normAutofit/>
          </a:bodyPr>
          <a:lstStyle/>
          <a:p>
            <a:pPr marL="0" indent="0">
              <a:buNone/>
              <a:defRPr/>
            </a:pPr>
            <a:endParaRPr lang="en-US" sz="1400" dirty="0" smtClean="0"/>
          </a:p>
          <a:p>
            <a:pPr>
              <a:lnSpc>
                <a:spcPct val="100000"/>
              </a:lnSpc>
              <a:defRPr/>
            </a:pPr>
            <a:r>
              <a:rPr lang="en-US" sz="3000" b="1" dirty="0" smtClean="0"/>
              <a:t>Herbert  </a:t>
            </a:r>
            <a:r>
              <a:rPr lang="en-US" sz="3000" b="1" dirty="0"/>
              <a:t>Simon</a:t>
            </a:r>
            <a:r>
              <a:rPr lang="en-US" sz="3000" dirty="0" smtClean="0"/>
              <a:t>.</a:t>
            </a:r>
          </a:p>
          <a:p>
            <a:pPr>
              <a:lnSpc>
                <a:spcPct val="100000"/>
              </a:lnSpc>
              <a:defRPr/>
            </a:pPr>
            <a:r>
              <a:rPr lang="en-US" sz="3000" b="1" i="1" dirty="0">
                <a:solidFill>
                  <a:schemeClr val="accent1">
                    <a:lumMod val="75000"/>
                  </a:schemeClr>
                </a:solidFill>
              </a:rPr>
              <a:t> Learning </a:t>
            </a:r>
            <a:r>
              <a:rPr lang="en-US" sz="3000" dirty="0"/>
              <a:t>is any process by which a system improves performance from experience.</a:t>
            </a:r>
          </a:p>
          <a:p>
            <a:pPr>
              <a:lnSpc>
                <a:spcPct val="100000"/>
              </a:lnSpc>
              <a:defRPr/>
            </a:pPr>
            <a:r>
              <a:rPr lang="en-US" sz="3000" dirty="0"/>
              <a:t> </a:t>
            </a:r>
            <a:r>
              <a:rPr lang="en-US" sz="3000" b="1" i="1" dirty="0">
                <a:solidFill>
                  <a:schemeClr val="accent1">
                    <a:lumMod val="75000"/>
                  </a:schemeClr>
                </a:solidFill>
              </a:rPr>
              <a:t>Machine Learning </a:t>
            </a:r>
            <a:r>
              <a:rPr lang="en-US" sz="3000" dirty="0"/>
              <a:t>is concerned with computer </a:t>
            </a:r>
          </a:p>
          <a:p>
            <a:pPr marL="0" indent="0">
              <a:lnSpc>
                <a:spcPct val="100000"/>
              </a:lnSpc>
              <a:buNone/>
              <a:defRPr/>
            </a:pPr>
            <a:r>
              <a:rPr lang="en-US" sz="3000" dirty="0"/>
              <a:t>    programs that automatically improve their </a:t>
            </a:r>
          </a:p>
          <a:p>
            <a:pPr marL="0" indent="0">
              <a:lnSpc>
                <a:spcPct val="100000"/>
              </a:lnSpc>
              <a:buNone/>
              <a:defRPr/>
            </a:pPr>
            <a:r>
              <a:rPr lang="en-US" sz="3000" dirty="0"/>
              <a:t>   performance through experience.</a:t>
            </a:r>
          </a:p>
          <a:p>
            <a:pPr>
              <a:defRPr/>
            </a:pPr>
            <a:endParaRPr lang="en-US" sz="3000" dirty="0"/>
          </a:p>
          <a:p>
            <a:pPr>
              <a:defRPr/>
            </a:pPr>
            <a:endParaRPr lang="en-US" sz="4000" dirty="0"/>
          </a:p>
          <a:p>
            <a:pPr>
              <a:defRPr/>
            </a:pPr>
            <a:endParaRPr lang="en-US" sz="4000" dirty="0"/>
          </a:p>
          <a:p>
            <a:pPr>
              <a:defRPr/>
            </a:pPr>
            <a:endParaRPr lang="en-US" sz="4000" dirty="0"/>
          </a:p>
          <a:p>
            <a:pPr>
              <a:defRPr/>
            </a:pPr>
            <a:endParaRPr lang="en-US" sz="4000" dirty="0"/>
          </a:p>
          <a:p>
            <a:pPr>
              <a:defRPr/>
            </a:pPr>
            <a:endParaRPr lang="en-US" sz="4000" dirty="0"/>
          </a:p>
        </p:txBody>
      </p:sp>
      <p:sp>
        <p:nvSpPr>
          <p:cNvPr id="14339" name="Rectangle 5"/>
          <p:cNvSpPr>
            <a:spLocks noGrp="1" noChangeArrowheads="1"/>
          </p:cNvSpPr>
          <p:nvPr>
            <p:ph type="title"/>
          </p:nvPr>
        </p:nvSpPr>
        <p:spPr/>
        <p:txBody>
          <a:bodyPr/>
          <a:lstStyle/>
          <a:p>
            <a:r>
              <a:rPr lang="en-US" altLang="ru-RU" b="1" dirty="0">
                <a:solidFill>
                  <a:schemeClr val="accent1">
                    <a:lumMod val="75000"/>
                  </a:schemeClr>
                </a:solidFill>
              </a:rPr>
              <a:t>Machine Learning definition</a:t>
            </a:r>
          </a:p>
        </p:txBody>
      </p:sp>
      <p:pic>
        <p:nvPicPr>
          <p:cNvPr id="2" name="Picture 1"/>
          <p:cNvPicPr>
            <a:picLocks noChangeAspect="1"/>
          </p:cNvPicPr>
          <p:nvPr/>
        </p:nvPicPr>
        <p:blipFill>
          <a:blip r:embed="rId3"/>
          <a:stretch>
            <a:fillRect/>
          </a:stretch>
        </p:blipFill>
        <p:spPr>
          <a:xfrm>
            <a:off x="8980617" y="2966801"/>
            <a:ext cx="2782887" cy="3261004"/>
          </a:xfrm>
          <a:prstGeom prst="rect">
            <a:avLst/>
          </a:prstGeom>
        </p:spPr>
      </p:pic>
    </p:spTree>
    <p:extLst>
      <p:ext uri="{BB962C8B-B14F-4D97-AF65-F5344CB8AC3E}">
        <p14:creationId xmlns:p14="http://schemas.microsoft.com/office/powerpoint/2010/main" val="4294851138"/>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a:t>
            </a:r>
          </a:p>
        </p:txBody>
      </p:sp>
      <p:sp>
        <p:nvSpPr>
          <p:cNvPr id="3" name="Content Placeholder 2"/>
          <p:cNvSpPr>
            <a:spLocks noGrp="1"/>
          </p:cNvSpPr>
          <p:nvPr>
            <p:ph idx="1"/>
          </p:nvPr>
        </p:nvSpPr>
        <p:spPr>
          <a:xfrm>
            <a:off x="838200" y="1825625"/>
            <a:ext cx="10515600" cy="3561921"/>
          </a:xfrm>
        </p:spPr>
        <p:txBody>
          <a:bodyPr>
            <a:normAutofit fontScale="92500" lnSpcReduction="20000"/>
          </a:bodyPr>
          <a:lstStyle/>
          <a:p>
            <a:r>
              <a:rPr lang="en-US" dirty="0" smtClean="0"/>
              <a:t>Seminar participation  </a:t>
            </a:r>
            <a:r>
              <a:rPr lang="en-US" dirty="0"/>
              <a:t>5%</a:t>
            </a:r>
          </a:p>
          <a:p>
            <a:r>
              <a:rPr lang="en-US" dirty="0"/>
              <a:t>5 Programming assignments – 25% </a:t>
            </a:r>
          </a:p>
          <a:p>
            <a:pPr lvl="2"/>
            <a:r>
              <a:rPr lang="en-US" dirty="0" smtClean="0"/>
              <a:t>Late </a:t>
            </a:r>
            <a:r>
              <a:rPr lang="en-US" dirty="0"/>
              <a:t>submission will be penalized 20% per late day. However, </a:t>
            </a:r>
            <a:r>
              <a:rPr lang="en-US" b="1" dirty="0"/>
              <a:t>no assignment will be accepted more than three days after its due date</a:t>
            </a:r>
            <a:r>
              <a:rPr lang="en-US" dirty="0"/>
              <a:t>.</a:t>
            </a:r>
          </a:p>
          <a:p>
            <a:r>
              <a:rPr lang="en-US" dirty="0" smtClean="0"/>
              <a:t>Midterm </a:t>
            </a:r>
            <a:r>
              <a:rPr lang="en-US" dirty="0"/>
              <a:t>exam- 25%</a:t>
            </a:r>
          </a:p>
          <a:p>
            <a:r>
              <a:rPr lang="en-US" dirty="0"/>
              <a:t>Project – 15%</a:t>
            </a:r>
          </a:p>
          <a:p>
            <a:r>
              <a:rPr lang="en-US" dirty="0"/>
              <a:t>Final exam – </a:t>
            </a:r>
            <a:r>
              <a:rPr lang="en-US" dirty="0" smtClean="0"/>
              <a:t>30%</a:t>
            </a:r>
          </a:p>
          <a:p>
            <a:r>
              <a:rPr lang="en-US" dirty="0" smtClean="0"/>
              <a:t>Extra 5%: </a:t>
            </a:r>
            <a:r>
              <a:rPr lang="en-US" dirty="0"/>
              <a:t>attending </a:t>
            </a:r>
            <a:r>
              <a:rPr lang="en-US" b="1" dirty="0"/>
              <a:t>all</a:t>
            </a:r>
            <a:r>
              <a:rPr lang="en-US" dirty="0"/>
              <a:t> scheduled classes </a:t>
            </a:r>
            <a:r>
              <a:rPr lang="en-US" b="1" dirty="0"/>
              <a:t>o</a:t>
            </a:r>
            <a:r>
              <a:rPr lang="en-US" b="1" dirty="0" smtClean="0"/>
              <a:t>n </a:t>
            </a:r>
            <a:r>
              <a:rPr lang="en-US" b="1" dirty="0" smtClean="0"/>
              <a:t>time</a:t>
            </a:r>
          </a:p>
          <a:p>
            <a:r>
              <a:rPr lang="en-US" b="1" dirty="0" smtClean="0"/>
              <a:t>Office Hour: </a:t>
            </a:r>
            <a:r>
              <a:rPr lang="en-US" dirty="0" smtClean="0"/>
              <a:t>10:00-11:15am </a:t>
            </a:r>
            <a:r>
              <a:rPr lang="en-US" dirty="0"/>
              <a:t>on Wednesday in 318B </a:t>
            </a:r>
            <a:endParaRPr lang="en-US" dirty="0" smtClean="0"/>
          </a:p>
          <a:p>
            <a:endParaRPr lang="en-US" b="1" dirty="0" smtClean="0"/>
          </a:p>
          <a:p>
            <a:endParaRPr lang="en-US" dirty="0"/>
          </a:p>
          <a:p>
            <a:endParaRPr lang="en-US" dirty="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877432179"/>
              </p:ext>
            </p:extLst>
          </p:nvPr>
        </p:nvGraphicFramePr>
        <p:xfrm>
          <a:off x="566351" y="5486469"/>
          <a:ext cx="10515600" cy="1097280"/>
        </p:xfrm>
        <a:graphic>
          <a:graphicData uri="http://schemas.openxmlformats.org/drawingml/2006/table">
            <a:tbl>
              <a:tblPr/>
              <a:tblGrid>
                <a:gridCol w="2313432">
                  <a:extLst>
                    <a:ext uri="{9D8B030D-6E8A-4147-A177-3AD203B41FA5}">
                      <a16:colId xmlns:a16="http://schemas.microsoft.com/office/drawing/2014/main" val="2023179045"/>
                    </a:ext>
                  </a:extLst>
                </a:gridCol>
                <a:gridCol w="8202168">
                  <a:extLst>
                    <a:ext uri="{9D8B030D-6E8A-4147-A177-3AD203B41FA5}">
                      <a16:colId xmlns:a16="http://schemas.microsoft.com/office/drawing/2014/main" val="2367676141"/>
                    </a:ext>
                  </a:extLst>
                </a:gridCol>
              </a:tblGrid>
              <a:tr h="0">
                <a:tc>
                  <a:txBody>
                    <a:bodyPr/>
                    <a:lstStyle/>
                    <a:p>
                      <a:r>
                        <a:rPr lang="en-US" sz="2200" b="1" dirty="0"/>
                        <a:t>Prerequisites:</a:t>
                      </a:r>
                      <a:endParaRPr lang="en-US" sz="2200" dirty="0"/>
                    </a:p>
                  </a:txBody>
                  <a:tcPr>
                    <a:lnL>
                      <a:noFill/>
                    </a:lnL>
                    <a:lnR>
                      <a:noFill/>
                    </a:lnR>
                    <a:lnT>
                      <a:noFill/>
                    </a:lnT>
                    <a:lnB>
                      <a:noFill/>
                    </a:lnB>
                  </a:tcPr>
                </a:tc>
                <a:tc>
                  <a:txBody>
                    <a:bodyPr/>
                    <a:lstStyle/>
                    <a:p>
                      <a:pPr algn="just"/>
                      <a:r>
                        <a:rPr lang="en-US" sz="2200" dirty="0"/>
                        <a:t>Students entering the class are expected to have a knowledge of probability and statistics, calculus, linear algebra, algorithm</a:t>
                      </a:r>
                      <a:r>
                        <a:rPr lang="en-US" sz="2200" baseline="0" dirty="0"/>
                        <a:t> theory and programming</a:t>
                      </a:r>
                      <a:endParaRPr lang="en-US" sz="2200" dirty="0"/>
                    </a:p>
                  </a:txBody>
                  <a:tcPr anchor="ctr">
                    <a:lnL>
                      <a:noFill/>
                    </a:lnL>
                    <a:lnR>
                      <a:noFill/>
                    </a:lnR>
                    <a:lnT>
                      <a:noFill/>
                    </a:lnT>
                    <a:lnB>
                      <a:noFill/>
                    </a:lnB>
                  </a:tcPr>
                </a:tc>
                <a:extLst>
                  <a:ext uri="{0D108BD9-81ED-4DB2-BD59-A6C34878D82A}">
                    <a16:rowId xmlns:a16="http://schemas.microsoft.com/office/drawing/2014/main" val="3520891160"/>
                  </a:ext>
                </a:extLst>
              </a:tr>
            </a:tbl>
          </a:graphicData>
        </a:graphic>
      </p:graphicFrame>
    </p:spTree>
    <p:extLst>
      <p:ext uri="{BB962C8B-B14F-4D97-AF65-F5344CB8AC3E}">
        <p14:creationId xmlns:p14="http://schemas.microsoft.com/office/powerpoint/2010/main" val="118844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3" name="Rectangle 3"/>
          <p:cNvSpPr>
            <a:spLocks noGrp="1" noChangeArrowheads="1"/>
          </p:cNvSpPr>
          <p:nvPr>
            <p:ph type="body" idx="1"/>
          </p:nvPr>
        </p:nvSpPr>
        <p:spPr>
          <a:xfrm>
            <a:off x="1016000" y="1371601"/>
            <a:ext cx="10261600" cy="5135033"/>
          </a:xfrm>
        </p:spPr>
        <p:txBody>
          <a:bodyPr rtlCol="0">
            <a:normAutofit/>
          </a:bodyPr>
          <a:lstStyle/>
          <a:p>
            <a:pPr>
              <a:defRPr/>
            </a:pPr>
            <a:r>
              <a:rPr lang="en-US" sz="3000" b="1" dirty="0"/>
              <a:t>Tom Mitchell (1998).  </a:t>
            </a:r>
            <a:r>
              <a:rPr lang="en-US" sz="3000" dirty="0"/>
              <a:t>A computer program is said to </a:t>
            </a:r>
            <a:r>
              <a:rPr lang="en-US" sz="3000" i="1" dirty="0"/>
              <a:t>learn</a:t>
            </a:r>
            <a:r>
              <a:rPr lang="en-US" sz="3000" dirty="0"/>
              <a:t> from experience E with respect to some task T and some performance measure P, if its performance on T, as measured by P, improves with experience E. </a:t>
            </a:r>
          </a:p>
        </p:txBody>
      </p:sp>
      <p:sp>
        <p:nvSpPr>
          <p:cNvPr id="14339" name="Rectangle 5"/>
          <p:cNvSpPr>
            <a:spLocks noGrp="1" noChangeArrowheads="1"/>
          </p:cNvSpPr>
          <p:nvPr>
            <p:ph type="title"/>
          </p:nvPr>
        </p:nvSpPr>
        <p:spPr/>
        <p:txBody>
          <a:bodyPr/>
          <a:lstStyle/>
          <a:p>
            <a:r>
              <a:rPr lang="en-US" altLang="ru-RU" b="1" dirty="0">
                <a:solidFill>
                  <a:schemeClr val="accent1">
                    <a:lumMod val="75000"/>
                  </a:schemeClr>
                </a:solidFill>
              </a:rPr>
              <a:t>Machine Learning definition</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611" y="3223742"/>
            <a:ext cx="8172278" cy="3414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2332008"/>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19978"/>
          </a:xfrm>
        </p:spPr>
        <p:txBody>
          <a:bodyPr/>
          <a:lstStyle/>
          <a:p>
            <a:r>
              <a:rPr lang="en-US" dirty="0" smtClean="0"/>
              <a:t>Example: Spam Filtering</a:t>
            </a:r>
            <a:endParaRPr lang="en-US" dirty="0"/>
          </a:p>
        </p:txBody>
      </p:sp>
      <p:pic>
        <p:nvPicPr>
          <p:cNvPr id="7" name="Content Placeholder 6"/>
          <p:cNvPicPr>
            <a:picLocks noGrp="1" noChangeAspect="1"/>
          </p:cNvPicPr>
          <p:nvPr>
            <p:ph idx="1"/>
          </p:nvPr>
        </p:nvPicPr>
        <p:blipFill>
          <a:blip r:embed="rId2"/>
          <a:stretch>
            <a:fillRect/>
          </a:stretch>
        </p:blipFill>
        <p:spPr>
          <a:xfrm>
            <a:off x="331573" y="1495190"/>
            <a:ext cx="7353300" cy="3295650"/>
          </a:xfrm>
          <a:prstGeom prst="rect">
            <a:avLst/>
          </a:prstGeom>
        </p:spPr>
      </p:pic>
      <p:pic>
        <p:nvPicPr>
          <p:cNvPr id="8" name="Picture 3" descr="C:\Users\Samir\Dropbox\ADA\K-means\скачанные файлы (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4521201"/>
            <a:ext cx="52832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2514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797307"/>
          </a:xfrm>
        </p:spPr>
        <p:txBody>
          <a:bodyPr>
            <a:normAutofit fontScale="90000"/>
          </a:bodyPr>
          <a:lstStyle/>
          <a:p>
            <a:r>
              <a:rPr lang="en-US" dirty="0" smtClean="0"/>
              <a:t>Question.</a:t>
            </a:r>
            <a:br>
              <a:rPr lang="en-US" dirty="0" smtClean="0"/>
            </a:br>
            <a:r>
              <a:rPr lang="en-US" dirty="0" smtClean="0"/>
              <a:t>Learning </a:t>
            </a:r>
            <a:r>
              <a:rPr lang="en-US" dirty="0"/>
              <a:t>to detect credit card fraud. </a:t>
            </a:r>
            <a:r>
              <a:rPr lang="en-US" dirty="0" smtClean="0"/>
              <a:t/>
            </a:r>
            <a:br>
              <a:rPr lang="en-US" dirty="0" smtClean="0"/>
            </a:br>
            <a:r>
              <a:rPr lang="en-US" dirty="0" smtClean="0"/>
              <a:t>What </a:t>
            </a:r>
            <a:r>
              <a:rPr lang="en-US" dirty="0"/>
              <a:t>are </a:t>
            </a:r>
            <a:r>
              <a:rPr lang="en-US" dirty="0" smtClean="0"/>
              <a:t>T, </a:t>
            </a:r>
            <a:r>
              <a:rPr lang="en-US" dirty="0"/>
              <a:t>P and </a:t>
            </a:r>
            <a:r>
              <a:rPr lang="en-US" dirty="0" smtClean="0"/>
              <a:t>E?</a:t>
            </a:r>
            <a:endParaRPr lang="en-US" dirty="0"/>
          </a:p>
        </p:txBody>
      </p:sp>
      <p:sp>
        <p:nvSpPr>
          <p:cNvPr id="3" name="Content Placeholder 2"/>
          <p:cNvSpPr>
            <a:spLocks noGrp="1"/>
          </p:cNvSpPr>
          <p:nvPr>
            <p:ph idx="1"/>
          </p:nvPr>
        </p:nvSpPr>
        <p:spPr/>
        <p:txBody>
          <a:bodyPr>
            <a:normAutofit fontScale="92500" lnSpcReduction="20000"/>
          </a:bodyPr>
          <a:lstStyle/>
          <a:p>
            <a:endParaRPr lang="en-US" dirty="0" smtClean="0"/>
          </a:p>
          <a:p>
            <a:endParaRPr lang="en-US" dirty="0" smtClean="0"/>
          </a:p>
          <a:p>
            <a:endParaRPr lang="en-US" dirty="0"/>
          </a:p>
          <a:p>
            <a:endParaRPr lang="en-US" dirty="0" smtClean="0"/>
          </a:p>
          <a:p>
            <a:endParaRPr lang="en-US" dirty="0"/>
          </a:p>
          <a:p>
            <a:endParaRPr lang="en-US" dirty="0"/>
          </a:p>
          <a:p>
            <a:endParaRPr lang="en-US" dirty="0" smtClean="0"/>
          </a:p>
          <a:p>
            <a:r>
              <a:rPr lang="en-US" dirty="0" smtClean="0"/>
              <a:t>Task </a:t>
            </a:r>
            <a:r>
              <a:rPr lang="en-US" dirty="0"/>
              <a:t>T: Assign label of fraud or not fraud to credit card </a:t>
            </a:r>
            <a:r>
              <a:rPr lang="en-US" dirty="0" smtClean="0"/>
              <a:t>transaction</a:t>
            </a:r>
          </a:p>
          <a:p>
            <a:r>
              <a:rPr lang="en-US" dirty="0"/>
              <a:t>Performance measure </a:t>
            </a:r>
            <a:r>
              <a:rPr lang="en-US" dirty="0" smtClean="0"/>
              <a:t>P: Accuracy </a:t>
            </a:r>
            <a:r>
              <a:rPr lang="en-US" dirty="0"/>
              <a:t>of fraud classifier </a:t>
            </a:r>
            <a:endParaRPr lang="en-US" dirty="0" smtClean="0"/>
          </a:p>
          <a:p>
            <a:r>
              <a:rPr lang="en-US" dirty="0" smtClean="0"/>
              <a:t>Training </a:t>
            </a:r>
            <a:r>
              <a:rPr lang="en-US" dirty="0"/>
              <a:t>experience </a:t>
            </a:r>
            <a:r>
              <a:rPr lang="en-US" dirty="0" smtClean="0"/>
              <a:t>E: Historical </a:t>
            </a:r>
            <a:r>
              <a:rPr lang="en-US" dirty="0"/>
              <a:t>credit card transactions labeled as fraud or not  </a:t>
            </a:r>
          </a:p>
        </p:txBody>
      </p:sp>
      <p:pic>
        <p:nvPicPr>
          <p:cNvPr id="5124" name="Picture 4" descr="https://miro.medium.com/max/1000/0*_6WEDnZubsQfTMl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2518" y="1825625"/>
            <a:ext cx="4879975" cy="2744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88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normAutofit/>
          </a:bodyPr>
          <a:lstStyle/>
          <a:p>
            <a:r>
              <a:rPr lang="en-US" dirty="0" smtClean="0"/>
              <a:t>Question. </a:t>
            </a:r>
            <a:endParaRPr lang="en-US" dirty="0"/>
          </a:p>
        </p:txBody>
      </p:sp>
      <p:sp>
        <p:nvSpPr>
          <p:cNvPr id="3" name="Content Placeholder 2"/>
          <p:cNvSpPr>
            <a:spLocks noGrp="1"/>
          </p:cNvSpPr>
          <p:nvPr>
            <p:ph idx="1"/>
          </p:nvPr>
        </p:nvSpPr>
        <p:spPr/>
        <p:txBody>
          <a:bodyPr/>
          <a:lstStyle/>
          <a:p>
            <a:r>
              <a:rPr lang="en-US" dirty="0" smtClean="0"/>
              <a:t>Suppose </a:t>
            </a:r>
            <a:r>
              <a:rPr lang="en-US" dirty="0"/>
              <a:t>we feed a learning algorithm a lot of historical weather data, and have it learn to predict weather</a:t>
            </a:r>
            <a:r>
              <a:rPr lang="en-US" dirty="0" smtClean="0"/>
              <a:t>. What are E, P and T?</a:t>
            </a:r>
            <a:endParaRPr lang="en-US" dirty="0"/>
          </a:p>
        </p:txBody>
      </p:sp>
      <p:pic>
        <p:nvPicPr>
          <p:cNvPr id="5" name="Picture 4"/>
          <p:cNvPicPr>
            <a:picLocks noChangeAspect="1"/>
          </p:cNvPicPr>
          <p:nvPr/>
        </p:nvPicPr>
        <p:blipFill>
          <a:blip r:embed="rId2"/>
          <a:stretch>
            <a:fillRect/>
          </a:stretch>
        </p:blipFill>
        <p:spPr>
          <a:xfrm>
            <a:off x="114300" y="3151188"/>
            <a:ext cx="11963400" cy="1943100"/>
          </a:xfrm>
          <a:prstGeom prst="rect">
            <a:avLst/>
          </a:prstGeom>
        </p:spPr>
      </p:pic>
    </p:spTree>
    <p:extLst>
      <p:ext uri="{BB962C8B-B14F-4D97-AF65-F5344CB8AC3E}">
        <p14:creationId xmlns:p14="http://schemas.microsoft.com/office/powerpoint/2010/main" val="678129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62012" y="185737"/>
            <a:ext cx="10467975" cy="6486525"/>
          </a:xfrm>
          <a:prstGeom prst="rect">
            <a:avLst/>
          </a:prstGeom>
        </p:spPr>
      </p:pic>
    </p:spTree>
    <p:extLst>
      <p:ext uri="{BB962C8B-B14F-4D97-AF65-F5344CB8AC3E}">
        <p14:creationId xmlns:p14="http://schemas.microsoft.com/office/powerpoint/2010/main" val="197011990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ML </a:t>
            </a:r>
            <a:r>
              <a:rPr lang="en-US" dirty="0" smtClean="0"/>
              <a:t>Terminology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Labels</a:t>
            </a:r>
          </a:p>
          <a:p>
            <a:pPr lvl="1"/>
            <a:r>
              <a:rPr lang="en-US" dirty="0" smtClean="0"/>
              <a:t>A</a:t>
            </a:r>
            <a:r>
              <a:rPr lang="en-US" dirty="0"/>
              <a:t> </a:t>
            </a:r>
            <a:r>
              <a:rPr lang="en-US" b="1" dirty="0"/>
              <a:t>label</a:t>
            </a:r>
            <a:r>
              <a:rPr lang="en-US" dirty="0"/>
              <a:t> is the thing we're </a:t>
            </a:r>
            <a:r>
              <a:rPr lang="en-US" dirty="0" smtClean="0"/>
              <a:t>predicting. </a:t>
            </a:r>
          </a:p>
          <a:p>
            <a:r>
              <a:rPr lang="en-US" dirty="0" smtClean="0"/>
              <a:t>Features</a:t>
            </a:r>
          </a:p>
          <a:p>
            <a:pPr lvl="1"/>
            <a:r>
              <a:rPr lang="en-US" dirty="0" smtClean="0"/>
              <a:t>A</a:t>
            </a:r>
            <a:r>
              <a:rPr lang="en-US" dirty="0"/>
              <a:t> </a:t>
            </a:r>
            <a:r>
              <a:rPr lang="en-US" b="1" dirty="0"/>
              <a:t>feature</a:t>
            </a:r>
            <a:r>
              <a:rPr lang="en-US" dirty="0"/>
              <a:t> is an input variable</a:t>
            </a:r>
          </a:p>
          <a:p>
            <a:r>
              <a:rPr lang="en-US" dirty="0" smtClean="0"/>
              <a:t>Examples or samples</a:t>
            </a:r>
          </a:p>
          <a:p>
            <a:pPr lvl="1"/>
            <a:r>
              <a:rPr lang="en-US" dirty="0" smtClean="0"/>
              <a:t>An</a:t>
            </a:r>
            <a:r>
              <a:rPr lang="en-US" dirty="0"/>
              <a:t> </a:t>
            </a:r>
            <a:r>
              <a:rPr lang="en-US" b="1" dirty="0"/>
              <a:t>example</a:t>
            </a:r>
            <a:r>
              <a:rPr lang="en-US" dirty="0"/>
              <a:t> is a particular instance of data, </a:t>
            </a:r>
            <a:r>
              <a:rPr lang="en-US" b="1" dirty="0"/>
              <a:t>x</a:t>
            </a:r>
            <a:r>
              <a:rPr lang="en-US" dirty="0"/>
              <a:t>. </a:t>
            </a:r>
            <a:endParaRPr lang="en-US" dirty="0" smtClean="0"/>
          </a:p>
          <a:p>
            <a:pPr lvl="2"/>
            <a:r>
              <a:rPr lang="en-US" dirty="0" smtClean="0"/>
              <a:t>labeled examples. </a:t>
            </a:r>
            <a:r>
              <a:rPr lang="en-US" dirty="0"/>
              <a:t>A </a:t>
            </a:r>
            <a:r>
              <a:rPr lang="en-US" b="1" dirty="0"/>
              <a:t>labeled example</a:t>
            </a:r>
            <a:r>
              <a:rPr lang="en-US" dirty="0"/>
              <a:t> includes both feature(s) and the label. </a:t>
            </a:r>
          </a:p>
          <a:p>
            <a:pPr lvl="2"/>
            <a:r>
              <a:rPr lang="en-US" dirty="0" smtClean="0"/>
              <a:t>unlabeled examples. </a:t>
            </a:r>
            <a:r>
              <a:rPr lang="en-US" dirty="0"/>
              <a:t>An </a:t>
            </a:r>
            <a:r>
              <a:rPr lang="en-US" b="1" dirty="0"/>
              <a:t>unlabeled example</a:t>
            </a:r>
            <a:r>
              <a:rPr lang="en-US" dirty="0"/>
              <a:t> contains features but not the label. </a:t>
            </a:r>
            <a:endParaRPr lang="en-US" dirty="0" smtClean="0"/>
          </a:p>
          <a:p>
            <a:r>
              <a:rPr lang="en-US" dirty="0" smtClean="0"/>
              <a:t>Models</a:t>
            </a:r>
          </a:p>
          <a:p>
            <a:pPr lvl="1"/>
            <a:r>
              <a:rPr lang="en-US" dirty="0" smtClean="0"/>
              <a:t>A </a:t>
            </a:r>
            <a:r>
              <a:rPr lang="en-US" dirty="0"/>
              <a:t>model defines the relationship between features and </a:t>
            </a:r>
            <a:r>
              <a:rPr lang="en-US" dirty="0" smtClean="0"/>
              <a:t>label.</a:t>
            </a:r>
          </a:p>
          <a:p>
            <a:pPr lvl="2"/>
            <a:r>
              <a:rPr lang="en-US" b="1" dirty="0" smtClean="0"/>
              <a:t>Training</a:t>
            </a:r>
            <a:r>
              <a:rPr lang="en-US" dirty="0"/>
              <a:t> means creating or </a:t>
            </a:r>
            <a:r>
              <a:rPr lang="en-US" b="1" dirty="0"/>
              <a:t>learning</a:t>
            </a:r>
            <a:r>
              <a:rPr lang="en-US" dirty="0"/>
              <a:t> the model</a:t>
            </a:r>
            <a:r>
              <a:rPr lang="en-US" dirty="0" smtClean="0"/>
              <a:t>.</a:t>
            </a:r>
          </a:p>
          <a:p>
            <a:pPr lvl="2"/>
            <a:r>
              <a:rPr lang="en-US" b="1" dirty="0"/>
              <a:t>Inference</a:t>
            </a:r>
            <a:r>
              <a:rPr lang="en-US" dirty="0"/>
              <a:t> means applying the trained model to unlabeled examples. </a:t>
            </a:r>
          </a:p>
          <a:p>
            <a:pPr lvl="2"/>
            <a:endParaRPr lang="en-US" dirty="0" smtClean="0"/>
          </a:p>
          <a:p>
            <a:pPr marL="0" indent="0">
              <a:buNone/>
            </a:pPr>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5829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l="3455" t="12837" r="5313" b="19666"/>
          <a:stretch>
            <a:fillRect/>
          </a:stretch>
        </p:blipFill>
        <p:spPr bwMode="auto">
          <a:xfrm>
            <a:off x="246063" y="1211263"/>
            <a:ext cx="11462744" cy="527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17663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z-Latn-AZ" b="1" dirty="0"/>
              <a:t>Key types of Machine Learnin</a:t>
            </a:r>
            <a:r>
              <a:rPr lang="en-US" b="1" dirty="0"/>
              <a:t>g</a:t>
            </a:r>
            <a:r>
              <a:rPr lang="az-Latn-AZ" b="1" dirty="0"/>
              <a:t> problems</a:t>
            </a:r>
            <a:r>
              <a:rPr lang="en-US" dirty="0"/>
              <a:t/>
            </a:r>
            <a:br>
              <a:rPr lang="en-US" dirty="0"/>
            </a:br>
            <a:endParaRPr lang="en-US" dirty="0"/>
          </a:p>
        </p:txBody>
      </p:sp>
      <p:sp>
        <p:nvSpPr>
          <p:cNvPr id="3" name="Content Placeholder 2"/>
          <p:cNvSpPr>
            <a:spLocks noGrp="1"/>
          </p:cNvSpPr>
          <p:nvPr>
            <p:ph idx="1"/>
          </p:nvPr>
        </p:nvSpPr>
        <p:spPr/>
        <p:txBody>
          <a:bodyPr>
            <a:normAutofit lnSpcReduction="10000"/>
          </a:bodyPr>
          <a:lstStyle/>
          <a:p>
            <a:pPr marL="0" indent="0">
              <a:buNone/>
            </a:pPr>
            <a:r>
              <a:rPr lang="az-Latn-AZ" b="1" u="sng" dirty="0" smtClean="0"/>
              <a:t>Supervised</a:t>
            </a:r>
            <a:r>
              <a:rPr lang="az-Latn-AZ" b="1" dirty="0" smtClean="0"/>
              <a:t> </a:t>
            </a:r>
            <a:r>
              <a:rPr lang="az-Latn-AZ" b="1" dirty="0"/>
              <a:t>machine learning: Learn to predict </a:t>
            </a:r>
            <a:r>
              <a:rPr lang="az-Latn-AZ" b="1" u="sng" dirty="0"/>
              <a:t>target values</a:t>
            </a:r>
            <a:r>
              <a:rPr lang="az-Latn-AZ" b="1" dirty="0"/>
              <a:t> from labelled data/</a:t>
            </a:r>
            <a:endParaRPr lang="en-US" dirty="0"/>
          </a:p>
          <a:p>
            <a:endParaRPr lang="en-US" dirty="0"/>
          </a:p>
          <a:p>
            <a:pPr lvl="1"/>
            <a:r>
              <a:rPr lang="az-Latn-AZ" b="1" dirty="0"/>
              <a:t>Classification (target values are discrete classes)</a:t>
            </a:r>
            <a:endParaRPr lang="en-US" dirty="0"/>
          </a:p>
          <a:p>
            <a:pPr lvl="1"/>
            <a:r>
              <a:rPr lang="az-Latn-AZ" b="1" dirty="0"/>
              <a:t>Regression (target values are continuous values)</a:t>
            </a:r>
            <a:endParaRPr lang="en-US" dirty="0"/>
          </a:p>
          <a:p>
            <a:pPr marL="0" indent="0">
              <a:buNone/>
            </a:pPr>
            <a:endParaRPr lang="en-US" dirty="0"/>
          </a:p>
          <a:p>
            <a:pPr marL="0" indent="0">
              <a:buNone/>
            </a:pPr>
            <a:r>
              <a:rPr lang="az-Latn-AZ" b="1" u="sng" dirty="0"/>
              <a:t>Unsupervised</a:t>
            </a:r>
            <a:r>
              <a:rPr lang="az-Latn-AZ" b="1" dirty="0"/>
              <a:t> machine learining: Find structure in </a:t>
            </a:r>
            <a:r>
              <a:rPr lang="az-Latn-AZ" b="1" i="1" dirty="0"/>
              <a:t>unlabeled </a:t>
            </a:r>
            <a:r>
              <a:rPr lang="az-Latn-AZ" b="1" i="1" dirty="0" smtClean="0"/>
              <a:t>data</a:t>
            </a:r>
            <a:endParaRPr lang="en-US" b="1" i="1" dirty="0" smtClean="0"/>
          </a:p>
          <a:p>
            <a:pPr marL="0" indent="0">
              <a:buNone/>
            </a:pPr>
            <a:endParaRPr lang="en-US" dirty="0" smtClean="0"/>
          </a:p>
          <a:p>
            <a:pPr lvl="1"/>
            <a:r>
              <a:rPr lang="az-Latn-AZ" b="1" dirty="0"/>
              <a:t>Find groups of similar instances in the data (clusterin)</a:t>
            </a:r>
            <a:endParaRPr lang="en-US" dirty="0"/>
          </a:p>
          <a:p>
            <a:pPr lvl="1"/>
            <a:r>
              <a:rPr lang="az-Latn-AZ" b="1" dirty="0" smtClean="0"/>
              <a:t>Finding </a:t>
            </a:r>
            <a:r>
              <a:rPr lang="az-Latn-AZ" b="1" dirty="0"/>
              <a:t>unusual patterns (outlier detection)</a:t>
            </a:r>
            <a:endParaRPr lang="en-US" dirty="0"/>
          </a:p>
          <a:p>
            <a:pPr marL="0" indent="0">
              <a:buNone/>
            </a:pPr>
            <a:endParaRPr lang="en-US" dirty="0"/>
          </a:p>
          <a:p>
            <a:endParaRPr lang="en-US" dirty="0"/>
          </a:p>
        </p:txBody>
      </p:sp>
    </p:spTree>
    <p:extLst>
      <p:ext uri="{BB962C8B-B14F-4D97-AF65-F5344CB8AC3E}">
        <p14:creationId xmlns:p14="http://schemas.microsoft.com/office/powerpoint/2010/main" val="1445443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1" y="342900"/>
            <a:ext cx="85725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27700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135"/>
          <p:cNvSpPr txBox="1">
            <a:spLocks noChangeArrowheads="1"/>
          </p:cNvSpPr>
          <p:nvPr/>
        </p:nvSpPr>
        <p:spPr bwMode="auto">
          <a:xfrm>
            <a:off x="508000" y="370417"/>
            <a:ext cx="11074400"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ru-RU" sz="3733" b="1" dirty="0"/>
              <a:t>Supervised learning                  Unsupervised learning </a:t>
            </a:r>
          </a:p>
        </p:txBody>
      </p:sp>
      <p:sp>
        <p:nvSpPr>
          <p:cNvPr id="30723" name="TextBox 5"/>
          <p:cNvSpPr txBox="1">
            <a:spLocks noChangeArrowheads="1"/>
          </p:cNvSpPr>
          <p:nvPr/>
        </p:nvSpPr>
        <p:spPr bwMode="auto">
          <a:xfrm>
            <a:off x="508000" y="5259024"/>
            <a:ext cx="11074400" cy="124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ru-RU" sz="3733" dirty="0"/>
              <a:t>Training set: 				  </a:t>
            </a:r>
            <a:r>
              <a:rPr lang="en-US" altLang="ru-RU" sz="3733" dirty="0" smtClean="0"/>
              <a:t>    Training </a:t>
            </a:r>
            <a:r>
              <a:rPr lang="en-US" altLang="ru-RU" sz="3733" dirty="0"/>
              <a:t>set: 					    </a:t>
            </a:r>
          </a:p>
        </p:txBody>
      </p:sp>
      <p:pic>
        <p:nvPicPr>
          <p:cNvPr id="30738" name="Picture 8"/>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0" y="6078473"/>
            <a:ext cx="6019487" cy="309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400051" y="1307043"/>
            <a:ext cx="4362449" cy="3595157"/>
            <a:chOff x="3600451" y="1303868"/>
            <a:chExt cx="4730749" cy="3898899"/>
          </a:xfrm>
        </p:grpSpPr>
        <p:cxnSp>
          <p:nvCxnSpPr>
            <p:cNvPr id="5" name="Straight Arrow Connector 4"/>
            <p:cNvCxnSpPr/>
            <p:nvPr/>
          </p:nvCxnSpPr>
          <p:spPr>
            <a:xfrm flipH="1" flipV="1">
              <a:off x="4108451" y="1303868"/>
              <a:ext cx="14816" cy="3697817"/>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5101168" y="3227918"/>
              <a:ext cx="309033" cy="309033"/>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3" name="Cross 22"/>
            <p:cNvSpPr/>
            <p:nvPr/>
          </p:nvSpPr>
          <p:spPr>
            <a:xfrm rot="2734294">
              <a:off x="6108700" y="1807633"/>
              <a:ext cx="406400" cy="4064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8" name="Oval 27"/>
            <p:cNvSpPr/>
            <p:nvPr/>
          </p:nvSpPr>
          <p:spPr>
            <a:xfrm>
              <a:off x="4853518" y="4188885"/>
              <a:ext cx="309033" cy="309033"/>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31" name="Oval 30"/>
            <p:cNvSpPr/>
            <p:nvPr/>
          </p:nvSpPr>
          <p:spPr>
            <a:xfrm>
              <a:off x="4497918" y="3585634"/>
              <a:ext cx="309033" cy="309033"/>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33" name="Oval 32"/>
            <p:cNvSpPr/>
            <p:nvPr/>
          </p:nvSpPr>
          <p:spPr>
            <a:xfrm>
              <a:off x="5217585" y="3892552"/>
              <a:ext cx="309033" cy="309033"/>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34" name="Oval 33"/>
            <p:cNvSpPr/>
            <p:nvPr/>
          </p:nvSpPr>
          <p:spPr>
            <a:xfrm>
              <a:off x="4497918" y="3033185"/>
              <a:ext cx="309033" cy="309033"/>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35" name="Cross 34"/>
            <p:cNvSpPr/>
            <p:nvPr/>
          </p:nvSpPr>
          <p:spPr>
            <a:xfrm rot="2734294">
              <a:off x="6180668" y="2330450"/>
              <a:ext cx="404283" cy="404284"/>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36" name="Cross 35"/>
            <p:cNvSpPr/>
            <p:nvPr/>
          </p:nvSpPr>
          <p:spPr>
            <a:xfrm rot="2734294">
              <a:off x="6754284" y="2393951"/>
              <a:ext cx="406400" cy="4064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37" name="Cross 36"/>
            <p:cNvSpPr/>
            <p:nvPr/>
          </p:nvSpPr>
          <p:spPr>
            <a:xfrm rot="2734294">
              <a:off x="7138458" y="1942043"/>
              <a:ext cx="404284" cy="4064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38" name="Cross 37"/>
            <p:cNvSpPr/>
            <p:nvPr/>
          </p:nvSpPr>
          <p:spPr>
            <a:xfrm rot="2734294">
              <a:off x="6493933" y="1583267"/>
              <a:ext cx="406400" cy="406400"/>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pic>
          <p:nvPicPr>
            <p:cNvPr id="30737" name="Picture 3"/>
            <p:cNvPicPr>
              <a:picLocks noChangeAspect="1"/>
            </p:cNvPicPr>
            <p:nvPr>
              <p:custDataLst>
                <p:tags r:id="rId5"/>
              </p:custDataLst>
            </p:nvPr>
          </p:nvPicPr>
          <p:blipFill>
            <a:blip r:embed="rId9">
              <a:extLst>
                <a:ext uri="{28A0092B-C50C-407E-A947-70E740481C1C}">
                  <a14:useLocalDpi xmlns:a14="http://schemas.microsoft.com/office/drawing/2010/main" val="0"/>
                </a:ext>
              </a:extLst>
            </a:blip>
            <a:srcRect/>
            <a:stretch>
              <a:fillRect/>
            </a:stretch>
          </p:blipFill>
          <p:spPr bwMode="auto">
            <a:xfrm>
              <a:off x="7512051" y="5001684"/>
              <a:ext cx="304800" cy="201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Arrow Connector 18"/>
            <p:cNvCxnSpPr/>
            <p:nvPr/>
          </p:nvCxnSpPr>
          <p:spPr>
            <a:xfrm>
              <a:off x="3860800" y="4747684"/>
              <a:ext cx="44704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30740" name="Picture 20"/>
            <p:cNvPicPr>
              <a:picLocks noChangeAspect="1"/>
            </p:cNvPicPr>
            <p:nvPr>
              <p:custDataLst>
                <p:tags r:id="rId6"/>
              </p:custDataLst>
            </p:nvPr>
          </p:nvPicPr>
          <p:blipFill>
            <a:blip r:embed="rId10">
              <a:extLst>
                <a:ext uri="{28A0092B-C50C-407E-A947-70E740481C1C}">
                  <a14:useLocalDpi xmlns:a14="http://schemas.microsoft.com/office/drawing/2010/main" val="0"/>
                </a:ext>
              </a:extLst>
            </a:blip>
            <a:srcRect/>
            <a:stretch>
              <a:fillRect/>
            </a:stretch>
          </p:blipFill>
          <p:spPr bwMode="auto">
            <a:xfrm>
              <a:off x="3600451" y="1896534"/>
              <a:ext cx="296333" cy="20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3"/>
          <p:cNvGrpSpPr/>
          <p:nvPr/>
        </p:nvGrpSpPr>
        <p:grpSpPr>
          <a:xfrm>
            <a:off x="6306415" y="1308631"/>
            <a:ext cx="4221886" cy="3593569"/>
            <a:chOff x="3600451" y="1303868"/>
            <a:chExt cx="4730749" cy="3898899"/>
          </a:xfrm>
        </p:grpSpPr>
        <p:cxnSp>
          <p:nvCxnSpPr>
            <p:cNvPr id="25" name="Straight Arrow Connector 24"/>
            <p:cNvCxnSpPr/>
            <p:nvPr/>
          </p:nvCxnSpPr>
          <p:spPr>
            <a:xfrm flipH="1" flipV="1">
              <a:off x="4108451" y="1303868"/>
              <a:ext cx="14816" cy="3697817"/>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860800" y="4747684"/>
              <a:ext cx="44704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7" name="Picture 32"/>
            <p:cNvPicPr>
              <a:picLocks noChangeAspect="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3600451" y="1896534"/>
              <a:ext cx="296333" cy="20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33"/>
            <p:cNvPicPr>
              <a:picLocks noChangeAspect="1"/>
            </p:cNvPicPr>
            <p:nvPr>
              <p:custDataLst>
                <p:tags r:id="rId4"/>
              </p:custDataLst>
            </p:nvPr>
          </p:nvPicPr>
          <p:blipFill>
            <a:blip r:embed="rId9">
              <a:extLst>
                <a:ext uri="{28A0092B-C50C-407E-A947-70E740481C1C}">
                  <a14:useLocalDpi xmlns:a14="http://schemas.microsoft.com/office/drawing/2010/main" val="0"/>
                </a:ext>
              </a:extLst>
            </a:blip>
            <a:srcRect/>
            <a:stretch>
              <a:fillRect/>
            </a:stretch>
          </p:blipFill>
          <p:spPr bwMode="auto">
            <a:xfrm>
              <a:off x="7512051" y="5001684"/>
              <a:ext cx="304800" cy="201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Oval 29"/>
            <p:cNvSpPr/>
            <p:nvPr/>
          </p:nvSpPr>
          <p:spPr>
            <a:xfrm>
              <a:off x="4612218" y="3158067"/>
              <a:ext cx="61383" cy="613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32" name="Oval 31"/>
            <p:cNvSpPr/>
            <p:nvPr/>
          </p:nvSpPr>
          <p:spPr>
            <a:xfrm>
              <a:off x="5219700" y="3357033"/>
              <a:ext cx="61384" cy="613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39" name="Oval 38"/>
            <p:cNvSpPr/>
            <p:nvPr/>
          </p:nvSpPr>
          <p:spPr>
            <a:xfrm>
              <a:off x="5336118" y="4000500"/>
              <a:ext cx="61383" cy="613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40" name="Oval 39"/>
            <p:cNvSpPr/>
            <p:nvPr/>
          </p:nvSpPr>
          <p:spPr>
            <a:xfrm>
              <a:off x="4620685" y="3712633"/>
              <a:ext cx="61383" cy="613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41" name="Oval 40"/>
            <p:cNvSpPr/>
            <p:nvPr/>
          </p:nvSpPr>
          <p:spPr>
            <a:xfrm>
              <a:off x="4978400" y="4313767"/>
              <a:ext cx="61384" cy="5926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42" name="Oval 41"/>
            <p:cNvSpPr/>
            <p:nvPr/>
          </p:nvSpPr>
          <p:spPr>
            <a:xfrm>
              <a:off x="6352118" y="2508251"/>
              <a:ext cx="61383" cy="61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43" name="Oval 42"/>
            <p:cNvSpPr/>
            <p:nvPr/>
          </p:nvSpPr>
          <p:spPr>
            <a:xfrm>
              <a:off x="6919385" y="2571751"/>
              <a:ext cx="61383" cy="61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44" name="Oval 43"/>
            <p:cNvSpPr/>
            <p:nvPr/>
          </p:nvSpPr>
          <p:spPr>
            <a:xfrm>
              <a:off x="6669618" y="1767418"/>
              <a:ext cx="61383" cy="61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45" name="Oval 44"/>
            <p:cNvSpPr/>
            <p:nvPr/>
          </p:nvSpPr>
          <p:spPr>
            <a:xfrm>
              <a:off x="7315200" y="2097617"/>
              <a:ext cx="61384" cy="5926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46" name="Oval 45"/>
            <p:cNvSpPr/>
            <p:nvPr/>
          </p:nvSpPr>
          <p:spPr>
            <a:xfrm>
              <a:off x="6284385" y="1966385"/>
              <a:ext cx="61383" cy="613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pic>
        <p:nvPicPr>
          <p:cNvPr id="47" name="Picture 14"/>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7468928" y="6002928"/>
            <a:ext cx="3708400" cy="389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06869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a:xfrm>
            <a:off x="838200" y="1384300"/>
            <a:ext cx="10515600" cy="4792663"/>
          </a:xfrm>
        </p:spPr>
        <p:txBody>
          <a:bodyPr numCol="2">
            <a:normAutofit lnSpcReduction="10000"/>
          </a:bodyPr>
          <a:lstStyle/>
          <a:p>
            <a:r>
              <a:rPr lang="en-US" dirty="0"/>
              <a:t>Introduction</a:t>
            </a:r>
          </a:p>
          <a:p>
            <a:r>
              <a:rPr lang="en-US" dirty="0" smtClean="0"/>
              <a:t>Linear </a:t>
            </a:r>
            <a:r>
              <a:rPr lang="en-US" dirty="0"/>
              <a:t>Regression </a:t>
            </a:r>
            <a:endParaRPr lang="en-US" dirty="0" smtClean="0"/>
          </a:p>
          <a:p>
            <a:r>
              <a:rPr lang="en-US" dirty="0" smtClean="0"/>
              <a:t>Logistic </a:t>
            </a:r>
            <a:r>
              <a:rPr lang="en-US" dirty="0"/>
              <a:t>Regression</a:t>
            </a:r>
          </a:p>
          <a:p>
            <a:r>
              <a:rPr lang="en-US" dirty="0"/>
              <a:t>Regularization</a:t>
            </a:r>
          </a:p>
          <a:p>
            <a:r>
              <a:rPr lang="en-US" dirty="0" smtClean="0"/>
              <a:t>Artificial Neural Networks</a:t>
            </a:r>
            <a:endParaRPr lang="en-US" dirty="0"/>
          </a:p>
          <a:p>
            <a:r>
              <a:rPr lang="en-US" dirty="0" smtClean="0"/>
              <a:t>Advice </a:t>
            </a:r>
            <a:r>
              <a:rPr lang="en-US" dirty="0"/>
              <a:t>for Applying Machine Learning</a:t>
            </a:r>
          </a:p>
          <a:p>
            <a:r>
              <a:rPr lang="en-US" dirty="0"/>
              <a:t>Machine Learning System Design</a:t>
            </a:r>
          </a:p>
          <a:p>
            <a:r>
              <a:rPr lang="en-US" dirty="0"/>
              <a:t>Support Vector Machines</a:t>
            </a:r>
          </a:p>
          <a:p>
            <a:endParaRPr lang="en-US" dirty="0" smtClean="0"/>
          </a:p>
          <a:p>
            <a:r>
              <a:rPr lang="en-US" dirty="0" smtClean="0"/>
              <a:t>Unsupervised Learning</a:t>
            </a:r>
          </a:p>
          <a:p>
            <a:r>
              <a:rPr lang="en-US" dirty="0" smtClean="0"/>
              <a:t>K-means algorithm</a:t>
            </a:r>
            <a:endParaRPr lang="en-US" dirty="0"/>
          </a:p>
          <a:p>
            <a:r>
              <a:rPr lang="en-US" dirty="0"/>
              <a:t>Dimensionality Reduction</a:t>
            </a:r>
          </a:p>
          <a:p>
            <a:r>
              <a:rPr lang="en-US" dirty="0"/>
              <a:t>Anomaly Detection</a:t>
            </a:r>
          </a:p>
          <a:p>
            <a:r>
              <a:rPr lang="en-US" dirty="0"/>
              <a:t>Recommender Systems</a:t>
            </a:r>
          </a:p>
          <a:p>
            <a:r>
              <a:rPr lang="en-US" dirty="0"/>
              <a:t>Large Scale Machine Learning</a:t>
            </a:r>
          </a:p>
          <a:p>
            <a:r>
              <a:rPr lang="en-US" dirty="0"/>
              <a:t>Deep learning</a:t>
            </a:r>
          </a:p>
          <a:p>
            <a:r>
              <a:rPr lang="en-US" dirty="0"/>
              <a:t>Convolutional Neural Networks</a:t>
            </a:r>
          </a:p>
          <a:p>
            <a:r>
              <a:rPr lang="en-US" dirty="0"/>
              <a:t>Recurrent Neural </a:t>
            </a:r>
            <a:r>
              <a:rPr lang="en-US" dirty="0" smtClean="0"/>
              <a:t>Networks</a:t>
            </a:r>
          </a:p>
          <a:p>
            <a:pPr marL="0" indent="0">
              <a:buNone/>
            </a:pPr>
            <a:endParaRPr lang="en-US" dirty="0"/>
          </a:p>
        </p:txBody>
      </p:sp>
    </p:spTree>
    <p:extLst>
      <p:ext uri="{BB962C8B-B14F-4D97-AF65-F5344CB8AC3E}">
        <p14:creationId xmlns:p14="http://schemas.microsoft.com/office/powerpoint/2010/main" val="22817610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l="4173" t="12308" r="4250" b="16196"/>
          <a:stretch>
            <a:fillRect/>
          </a:stretch>
        </p:blipFill>
        <p:spPr bwMode="auto">
          <a:xfrm>
            <a:off x="334320" y="501650"/>
            <a:ext cx="11624419"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54342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 descr="snapshot1"/>
          <p:cNvPicPr>
            <a:picLocks noChangeAspect="1" noChangeArrowheads="1"/>
          </p:cNvPicPr>
          <p:nvPr/>
        </p:nvPicPr>
        <p:blipFill>
          <a:blip r:embed="rId3">
            <a:extLst>
              <a:ext uri="{28A0092B-C50C-407E-A947-70E740481C1C}">
                <a14:useLocalDpi xmlns:a14="http://schemas.microsoft.com/office/drawing/2010/main" val="0"/>
              </a:ext>
            </a:extLst>
          </a:blip>
          <a:srcRect l="11688" t="74576" b="2373"/>
          <a:stretch>
            <a:fillRect/>
          </a:stretch>
        </p:blipFill>
        <p:spPr bwMode="auto">
          <a:xfrm>
            <a:off x="821267" y="1240367"/>
            <a:ext cx="11074400" cy="3462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Picture 5" descr="snapsho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7600" y="1600201"/>
            <a:ext cx="4690533" cy="5619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Text Box 6"/>
          <p:cNvSpPr txBox="1">
            <a:spLocks noChangeArrowheads="1"/>
          </p:cNvSpPr>
          <p:nvPr/>
        </p:nvSpPr>
        <p:spPr bwMode="auto">
          <a:xfrm>
            <a:off x="-122766" y="6487584"/>
            <a:ext cx="7623625"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867"/>
              <a:t>[Source: Su-In Lee, Dana Pe’er, Aimee Dudley, George Church, Daphne Koller]</a:t>
            </a:r>
          </a:p>
        </p:txBody>
      </p:sp>
      <p:grpSp>
        <p:nvGrpSpPr>
          <p:cNvPr id="2" name="Group 16"/>
          <p:cNvGrpSpPr>
            <a:grpSpLocks/>
          </p:cNvGrpSpPr>
          <p:nvPr/>
        </p:nvGrpSpPr>
        <p:grpSpPr bwMode="auto">
          <a:xfrm>
            <a:off x="922867" y="935567"/>
            <a:ext cx="8534400" cy="228600"/>
            <a:chOff x="288" y="624"/>
            <a:chExt cx="4032" cy="144"/>
          </a:xfrm>
        </p:grpSpPr>
        <p:sp>
          <p:nvSpPr>
            <p:cNvPr id="38921" name="AutoShape 7"/>
            <p:cNvSpPr>
              <a:spLocks/>
            </p:cNvSpPr>
            <p:nvPr/>
          </p:nvSpPr>
          <p:spPr bwMode="auto">
            <a:xfrm rot="-5400000">
              <a:off x="336" y="576"/>
              <a:ext cx="144" cy="240"/>
            </a:xfrm>
            <a:prstGeom prst="rightBrace">
              <a:avLst>
                <a:gd name="adj1" fmla="val 1388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p>
          </p:txBody>
        </p:sp>
        <p:sp>
          <p:nvSpPr>
            <p:cNvPr id="38922" name="AutoShape 8"/>
            <p:cNvSpPr>
              <a:spLocks/>
            </p:cNvSpPr>
            <p:nvPr/>
          </p:nvSpPr>
          <p:spPr bwMode="auto">
            <a:xfrm rot="-5400000">
              <a:off x="519" y="663"/>
              <a:ext cx="144" cy="66"/>
            </a:xfrm>
            <a:prstGeom prst="rightBrace">
              <a:avLst>
                <a:gd name="adj1" fmla="val 8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p>
          </p:txBody>
        </p:sp>
        <p:sp>
          <p:nvSpPr>
            <p:cNvPr id="38923" name="AutoShape 9"/>
            <p:cNvSpPr>
              <a:spLocks/>
            </p:cNvSpPr>
            <p:nvPr/>
          </p:nvSpPr>
          <p:spPr bwMode="auto">
            <a:xfrm rot="-5400000">
              <a:off x="807" y="471"/>
              <a:ext cx="144" cy="450"/>
            </a:xfrm>
            <a:prstGeom prst="rightBrace">
              <a:avLst>
                <a:gd name="adj1" fmla="val 2604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p>
          </p:txBody>
        </p:sp>
        <p:sp>
          <p:nvSpPr>
            <p:cNvPr id="38924" name="AutoShape 10"/>
            <p:cNvSpPr>
              <a:spLocks/>
            </p:cNvSpPr>
            <p:nvPr/>
          </p:nvSpPr>
          <p:spPr bwMode="auto">
            <a:xfrm rot="-5400000">
              <a:off x="1635" y="127"/>
              <a:ext cx="144" cy="1137"/>
            </a:xfrm>
            <a:prstGeom prst="rightBrace">
              <a:avLst>
                <a:gd name="adj1" fmla="val 6579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p>
          </p:txBody>
        </p:sp>
        <p:sp>
          <p:nvSpPr>
            <p:cNvPr id="38925" name="AutoShape 11"/>
            <p:cNvSpPr>
              <a:spLocks/>
            </p:cNvSpPr>
            <p:nvPr/>
          </p:nvSpPr>
          <p:spPr bwMode="auto">
            <a:xfrm rot="-5400000">
              <a:off x="2315" y="613"/>
              <a:ext cx="144" cy="165"/>
            </a:xfrm>
            <a:prstGeom prst="rightBrace">
              <a:avLst>
                <a:gd name="adj1" fmla="val 954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p>
          </p:txBody>
        </p:sp>
        <p:sp>
          <p:nvSpPr>
            <p:cNvPr id="38926" name="AutoShape 12"/>
            <p:cNvSpPr>
              <a:spLocks/>
            </p:cNvSpPr>
            <p:nvPr/>
          </p:nvSpPr>
          <p:spPr bwMode="auto">
            <a:xfrm rot="-5400000">
              <a:off x="2556" y="564"/>
              <a:ext cx="144" cy="263"/>
            </a:xfrm>
            <a:prstGeom prst="rightBrace">
              <a:avLst>
                <a:gd name="adj1" fmla="val 1522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p>
          </p:txBody>
        </p:sp>
        <p:sp>
          <p:nvSpPr>
            <p:cNvPr id="38927" name="AutoShape 13"/>
            <p:cNvSpPr>
              <a:spLocks/>
            </p:cNvSpPr>
            <p:nvPr/>
          </p:nvSpPr>
          <p:spPr bwMode="auto">
            <a:xfrm rot="-5400000">
              <a:off x="2856" y="552"/>
              <a:ext cx="144" cy="288"/>
            </a:xfrm>
            <a:prstGeom prst="rightBrace">
              <a:avLst>
                <a:gd name="adj1" fmla="val 166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p>
          </p:txBody>
        </p:sp>
        <p:sp>
          <p:nvSpPr>
            <p:cNvPr id="38928" name="AutoShape 14"/>
            <p:cNvSpPr>
              <a:spLocks/>
            </p:cNvSpPr>
            <p:nvPr/>
          </p:nvSpPr>
          <p:spPr bwMode="auto">
            <a:xfrm rot="-5400000">
              <a:off x="3329" y="393"/>
              <a:ext cx="144" cy="605"/>
            </a:xfrm>
            <a:prstGeom prst="rightBrace">
              <a:avLst>
                <a:gd name="adj1" fmla="val 3501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p>
          </p:txBody>
        </p:sp>
        <p:sp>
          <p:nvSpPr>
            <p:cNvPr id="38929" name="AutoShape 15"/>
            <p:cNvSpPr>
              <a:spLocks/>
            </p:cNvSpPr>
            <p:nvPr/>
          </p:nvSpPr>
          <p:spPr bwMode="auto">
            <a:xfrm rot="-5400000">
              <a:off x="3960" y="408"/>
              <a:ext cx="144" cy="576"/>
            </a:xfrm>
            <a:prstGeom prst="righ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2400"/>
            </a:p>
          </p:txBody>
        </p:sp>
      </p:grpSp>
      <p:sp>
        <p:nvSpPr>
          <p:cNvPr id="38918" name="Text Box 17"/>
          <p:cNvSpPr txBox="1">
            <a:spLocks noChangeArrowheads="1"/>
          </p:cNvSpPr>
          <p:nvPr/>
        </p:nvSpPr>
        <p:spPr bwMode="auto">
          <a:xfrm rot="16200000">
            <a:off x="19352" y="2515101"/>
            <a:ext cx="1053494"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667"/>
              <a:t>Genes</a:t>
            </a:r>
          </a:p>
        </p:txBody>
      </p:sp>
      <p:sp>
        <p:nvSpPr>
          <p:cNvPr id="38919" name="Text Box 19"/>
          <p:cNvSpPr txBox="1">
            <a:spLocks noChangeArrowheads="1"/>
          </p:cNvSpPr>
          <p:nvPr/>
        </p:nvSpPr>
        <p:spPr bwMode="auto">
          <a:xfrm>
            <a:off x="4252384" y="4658785"/>
            <a:ext cx="15279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400"/>
              <a:t>Individuals</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61280" y="4177440"/>
              <a:ext cx="467040" cy="315360"/>
            </p14:xfrm>
          </p:contentPart>
        </mc:Choice>
        <mc:Fallback xmlns="">
          <p:pic>
            <p:nvPicPr>
              <p:cNvPr id="3" name="Ink 2"/>
              <p:cNvPicPr/>
              <p:nvPr/>
            </p:nvPicPr>
            <p:blipFill>
              <a:blip r:embed="rId5"/>
              <a:stretch>
                <a:fillRect/>
              </a:stretch>
            </p:blipFill>
            <p:spPr>
              <a:xfrm>
                <a:off x="153718" y="4169520"/>
                <a:ext cx="482884" cy="330840"/>
              </a:xfrm>
              <a:prstGeom prst="rect">
                <a:avLst/>
              </a:prstGeom>
            </p:spPr>
          </p:pic>
        </mc:Fallback>
      </mc:AlternateContent>
    </p:spTree>
    <p:extLst>
      <p:ext uri="{BB962C8B-B14F-4D97-AF65-F5344CB8AC3E}">
        <p14:creationId xmlns:p14="http://schemas.microsoft.com/office/powerpoint/2010/main" val="23803798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Box 135"/>
          <p:cNvSpPr txBox="1">
            <a:spLocks noChangeArrowheads="1"/>
          </p:cNvSpPr>
          <p:nvPr/>
        </p:nvSpPr>
        <p:spPr bwMode="auto">
          <a:xfrm>
            <a:off x="508000" y="370418"/>
            <a:ext cx="11074400" cy="54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ru-RU" sz="2933" b="1"/>
              <a:t>Applications of clustering</a:t>
            </a:r>
          </a:p>
        </p:txBody>
      </p:sp>
      <p:pic>
        <p:nvPicPr>
          <p:cNvPr id="1028" name="Picture 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734" y="4030134"/>
            <a:ext cx="2074333" cy="207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0" y="4030134"/>
            <a:ext cx="2074333" cy="207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Text Box 90"/>
          <p:cNvSpPr txBox="1">
            <a:spLocks noChangeArrowheads="1"/>
          </p:cNvSpPr>
          <p:nvPr/>
        </p:nvSpPr>
        <p:spPr bwMode="auto">
          <a:xfrm>
            <a:off x="1293284" y="6284385"/>
            <a:ext cx="375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ru-RU" sz="2400"/>
              <a:t>Organize computing clusters</a:t>
            </a:r>
          </a:p>
        </p:txBody>
      </p:sp>
      <p:sp>
        <p:nvSpPr>
          <p:cNvPr id="1031" name="Text Box 91"/>
          <p:cNvSpPr txBox="1">
            <a:spLocks noChangeArrowheads="1"/>
          </p:cNvSpPr>
          <p:nvPr/>
        </p:nvSpPr>
        <p:spPr bwMode="auto">
          <a:xfrm>
            <a:off x="6968067" y="3261785"/>
            <a:ext cx="31686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ru-RU" sz="2400"/>
              <a:t>Social network analysis</a:t>
            </a:r>
          </a:p>
        </p:txBody>
      </p:sp>
      <p:grpSp>
        <p:nvGrpSpPr>
          <p:cNvPr id="1032" name="Group 118"/>
          <p:cNvGrpSpPr>
            <a:grpSpLocks/>
          </p:cNvGrpSpPr>
          <p:nvPr/>
        </p:nvGrpSpPr>
        <p:grpSpPr bwMode="auto">
          <a:xfrm>
            <a:off x="6250517" y="3833284"/>
            <a:ext cx="4256616" cy="2417144"/>
            <a:chOff x="243" y="2112"/>
            <a:chExt cx="2274" cy="1722"/>
          </a:xfrm>
        </p:grpSpPr>
        <p:pic>
          <p:nvPicPr>
            <p:cNvPr id="1087" name="Picture 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 y="2112"/>
              <a:ext cx="2274" cy="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8" name="Rectangle 94"/>
            <p:cNvSpPr>
              <a:spLocks noChangeArrowheads="1"/>
            </p:cNvSpPr>
            <p:nvPr/>
          </p:nvSpPr>
          <p:spPr bwMode="auto">
            <a:xfrm>
              <a:off x="255" y="3732"/>
              <a:ext cx="2000" cy="10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ru-RU" sz="933"/>
                <a:t>Image credit: NASA/JPL-Caltech/E. Churchwell (Univ. of Wisconsin, Madison) </a:t>
              </a:r>
            </a:p>
          </p:txBody>
        </p:sp>
      </p:grpSp>
      <p:sp>
        <p:nvSpPr>
          <p:cNvPr id="1033" name="Text Box 95"/>
          <p:cNvSpPr txBox="1">
            <a:spLocks noChangeArrowheads="1"/>
          </p:cNvSpPr>
          <p:nvPr/>
        </p:nvSpPr>
        <p:spPr bwMode="auto">
          <a:xfrm>
            <a:off x="6682317" y="6280151"/>
            <a:ext cx="375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ru-RU" sz="2400"/>
              <a:t>Astronomical data analysis</a:t>
            </a:r>
          </a:p>
        </p:txBody>
      </p:sp>
      <p:grpSp>
        <p:nvGrpSpPr>
          <p:cNvPr id="1034" name="Group 36"/>
          <p:cNvGrpSpPr>
            <a:grpSpLocks/>
          </p:cNvGrpSpPr>
          <p:nvPr/>
        </p:nvGrpSpPr>
        <p:grpSpPr bwMode="auto">
          <a:xfrm>
            <a:off x="6024034" y="745067"/>
            <a:ext cx="4686300" cy="2686051"/>
            <a:chOff x="4648200" y="-19050"/>
            <a:chExt cx="3973513" cy="2277382"/>
          </a:xfrm>
        </p:grpSpPr>
        <p:pic>
          <p:nvPicPr>
            <p:cNvPr id="105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5700" y="124732"/>
              <a:ext cx="368640" cy="589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
            <p:cNvPicPr>
              <a:picLocks noChangeAspect="1" noChangeArrowheads="1"/>
            </p:cNvPicPr>
            <p:nvPr/>
          </p:nvPicPr>
          <p:blipFill>
            <a:blip r:embed="rId7" cstate="print">
              <a:duotone>
                <a:prstClr val="black"/>
                <a:schemeClr val="accent3">
                  <a:lumMod val="75000"/>
                  <a:tint val="45000"/>
                  <a:satMod val="400000"/>
                </a:schemeClr>
              </a:duotone>
              <a:extLst/>
            </a:blip>
            <a:srcRect/>
            <a:stretch>
              <a:fillRect/>
            </a:stretch>
          </p:blipFill>
          <p:spPr bwMode="auto">
            <a:xfrm>
              <a:off x="6050258" y="76364"/>
              <a:ext cx="368640" cy="589042"/>
            </a:xfrm>
            <a:prstGeom prst="rect">
              <a:avLst/>
            </a:prstGeom>
            <a:noFill/>
            <a:ln>
              <a:noFill/>
            </a:ln>
            <a:effectLst/>
            <a:extLst/>
          </p:spPr>
        </p:pic>
        <p:pic>
          <p:nvPicPr>
            <p:cNvPr id="40" name="Picture 2"/>
            <p:cNvPicPr>
              <a:picLocks noChangeAspect="1" noChangeArrowheads="1"/>
            </p:cNvPicPr>
            <p:nvPr/>
          </p:nvPicPr>
          <p:blipFill>
            <a:blip r:embed="rId7" cstate="print">
              <a:duotone>
                <a:prstClr val="black"/>
                <a:srgbClr val="C00000">
                  <a:tint val="45000"/>
                  <a:satMod val="400000"/>
                </a:srgbClr>
              </a:duotone>
              <a:extLst/>
            </a:blip>
            <a:srcRect/>
            <a:stretch>
              <a:fillRect/>
            </a:stretch>
          </p:blipFill>
          <p:spPr bwMode="auto">
            <a:xfrm>
              <a:off x="5943885" y="1153658"/>
              <a:ext cx="368640" cy="589042"/>
            </a:xfrm>
            <a:prstGeom prst="rect">
              <a:avLst/>
            </a:prstGeom>
            <a:noFill/>
            <a:ln>
              <a:noFill/>
            </a:ln>
            <a:effectLst/>
            <a:extLst/>
          </p:spPr>
        </p:pic>
        <p:pic>
          <p:nvPicPr>
            <p:cNvPr id="105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831090"/>
              <a:ext cx="368640" cy="589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7274" y="873995"/>
              <a:ext cx="368640" cy="589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2"/>
            <p:cNvPicPr>
              <a:picLocks noChangeAspect="1" noChangeArrowheads="1"/>
            </p:cNvPicPr>
            <p:nvPr/>
          </p:nvPicPr>
          <p:blipFill>
            <a:blip r:embed="rId7" cstate="print">
              <a:duotone>
                <a:prstClr val="black"/>
                <a:schemeClr val="accent3">
                  <a:lumMod val="75000"/>
                  <a:tint val="45000"/>
                  <a:satMod val="400000"/>
                </a:schemeClr>
              </a:duotone>
              <a:extLst/>
            </a:blip>
            <a:srcRect/>
            <a:stretch>
              <a:fillRect/>
            </a:stretch>
          </p:blipFill>
          <p:spPr bwMode="auto">
            <a:xfrm>
              <a:off x="6629400" y="-19050"/>
              <a:ext cx="368640" cy="589042"/>
            </a:xfrm>
            <a:prstGeom prst="rect">
              <a:avLst/>
            </a:prstGeom>
            <a:noFill/>
            <a:ln>
              <a:noFill/>
            </a:ln>
            <a:effectLst/>
            <a:extLst/>
          </p:spPr>
        </p:pic>
        <p:pic>
          <p:nvPicPr>
            <p:cNvPr id="44" name="Picture 2"/>
            <p:cNvPicPr>
              <a:picLocks noChangeAspect="1" noChangeArrowheads="1"/>
            </p:cNvPicPr>
            <p:nvPr/>
          </p:nvPicPr>
          <p:blipFill>
            <a:blip r:embed="rId7" cstate="print">
              <a:duotone>
                <a:prstClr val="black"/>
                <a:schemeClr val="accent3">
                  <a:lumMod val="75000"/>
                  <a:tint val="45000"/>
                  <a:satMod val="400000"/>
                </a:schemeClr>
              </a:duotone>
              <a:extLst/>
            </a:blip>
            <a:srcRect/>
            <a:stretch>
              <a:fillRect/>
            </a:stretch>
          </p:blipFill>
          <p:spPr bwMode="auto">
            <a:xfrm>
              <a:off x="6505236" y="708892"/>
              <a:ext cx="368640" cy="589042"/>
            </a:xfrm>
            <a:prstGeom prst="rect">
              <a:avLst/>
            </a:prstGeom>
            <a:noFill/>
            <a:ln>
              <a:noFill/>
            </a:ln>
            <a:effectLst/>
            <a:extLst/>
          </p:spPr>
        </p:pic>
        <p:pic>
          <p:nvPicPr>
            <p:cNvPr id="45" name="Picture 2"/>
            <p:cNvPicPr>
              <a:picLocks noChangeAspect="1" noChangeArrowheads="1"/>
            </p:cNvPicPr>
            <p:nvPr/>
          </p:nvPicPr>
          <p:blipFill>
            <a:blip r:embed="rId7" cstate="print">
              <a:duotone>
                <a:prstClr val="black"/>
                <a:schemeClr val="accent3">
                  <a:lumMod val="75000"/>
                  <a:tint val="45000"/>
                  <a:satMod val="400000"/>
                </a:schemeClr>
              </a:duotone>
              <a:extLst/>
            </a:blip>
            <a:srcRect/>
            <a:stretch>
              <a:fillRect/>
            </a:stretch>
          </p:blipFill>
          <p:spPr bwMode="auto">
            <a:xfrm>
              <a:off x="7524412" y="44252"/>
              <a:ext cx="368640" cy="589042"/>
            </a:xfrm>
            <a:prstGeom prst="rect">
              <a:avLst/>
            </a:prstGeom>
            <a:noFill/>
            <a:ln>
              <a:noFill/>
            </a:ln>
            <a:effectLst/>
            <a:extLst/>
          </p:spPr>
        </p:pic>
        <p:pic>
          <p:nvPicPr>
            <p:cNvPr id="46" name="Picture 2"/>
            <p:cNvPicPr>
              <a:picLocks noChangeAspect="1" noChangeArrowheads="1"/>
            </p:cNvPicPr>
            <p:nvPr/>
          </p:nvPicPr>
          <p:blipFill>
            <a:blip r:embed="rId7" cstate="print">
              <a:duotone>
                <a:prstClr val="black"/>
                <a:schemeClr val="accent3">
                  <a:lumMod val="75000"/>
                  <a:tint val="45000"/>
                  <a:satMod val="400000"/>
                </a:schemeClr>
              </a:duotone>
              <a:extLst/>
            </a:blip>
            <a:srcRect/>
            <a:stretch>
              <a:fillRect/>
            </a:stretch>
          </p:blipFill>
          <p:spPr bwMode="auto">
            <a:xfrm>
              <a:off x="7058196" y="472590"/>
              <a:ext cx="368640" cy="589042"/>
            </a:xfrm>
            <a:prstGeom prst="rect">
              <a:avLst/>
            </a:prstGeom>
            <a:noFill/>
            <a:ln>
              <a:noFill/>
            </a:ln>
            <a:effectLst/>
            <a:extLst/>
          </p:spPr>
        </p:pic>
        <p:pic>
          <p:nvPicPr>
            <p:cNvPr id="47" name="Picture 2"/>
            <p:cNvPicPr>
              <a:picLocks noChangeAspect="1" noChangeArrowheads="1"/>
            </p:cNvPicPr>
            <p:nvPr/>
          </p:nvPicPr>
          <p:blipFill>
            <a:blip r:embed="rId7" cstate="print">
              <a:duotone>
                <a:prstClr val="black"/>
                <a:schemeClr val="accent3">
                  <a:lumMod val="75000"/>
                  <a:tint val="45000"/>
                  <a:satMod val="400000"/>
                </a:schemeClr>
              </a:duotone>
              <a:extLst/>
            </a:blip>
            <a:srcRect/>
            <a:stretch>
              <a:fillRect/>
            </a:stretch>
          </p:blipFill>
          <p:spPr bwMode="auto">
            <a:xfrm>
              <a:off x="8253073" y="119850"/>
              <a:ext cx="368640" cy="589042"/>
            </a:xfrm>
            <a:prstGeom prst="rect">
              <a:avLst/>
            </a:prstGeom>
            <a:noFill/>
            <a:ln>
              <a:noFill/>
            </a:ln>
            <a:effectLst/>
            <a:extLst/>
          </p:spPr>
        </p:pic>
        <p:pic>
          <p:nvPicPr>
            <p:cNvPr id="48" name="Picture 2"/>
            <p:cNvPicPr>
              <a:picLocks noChangeAspect="1" noChangeArrowheads="1"/>
            </p:cNvPicPr>
            <p:nvPr/>
          </p:nvPicPr>
          <p:blipFill>
            <a:blip r:embed="rId7" cstate="print">
              <a:duotone>
                <a:prstClr val="black"/>
                <a:schemeClr val="accent3">
                  <a:lumMod val="75000"/>
                  <a:tint val="45000"/>
                  <a:satMod val="400000"/>
                </a:schemeClr>
              </a:duotone>
              <a:extLst/>
            </a:blip>
            <a:srcRect/>
            <a:stretch>
              <a:fillRect/>
            </a:stretch>
          </p:blipFill>
          <p:spPr bwMode="auto">
            <a:xfrm>
              <a:off x="7971723" y="704070"/>
              <a:ext cx="368640" cy="589042"/>
            </a:xfrm>
            <a:prstGeom prst="rect">
              <a:avLst/>
            </a:prstGeom>
            <a:noFill/>
            <a:ln>
              <a:noFill/>
            </a:ln>
            <a:effectLst/>
            <a:extLst/>
          </p:spPr>
        </p:pic>
        <p:pic>
          <p:nvPicPr>
            <p:cNvPr id="49" name="Picture 2"/>
            <p:cNvPicPr>
              <a:picLocks noChangeAspect="1" noChangeArrowheads="1"/>
            </p:cNvPicPr>
            <p:nvPr/>
          </p:nvPicPr>
          <p:blipFill>
            <a:blip r:embed="rId7" cstate="print">
              <a:duotone>
                <a:prstClr val="black"/>
                <a:srgbClr val="C00000">
                  <a:tint val="45000"/>
                  <a:satMod val="400000"/>
                </a:srgbClr>
              </a:duotone>
              <a:extLst/>
            </a:blip>
            <a:srcRect/>
            <a:stretch>
              <a:fillRect/>
            </a:stretch>
          </p:blipFill>
          <p:spPr bwMode="auto">
            <a:xfrm>
              <a:off x="6615198" y="1515495"/>
              <a:ext cx="368640" cy="589042"/>
            </a:xfrm>
            <a:prstGeom prst="rect">
              <a:avLst/>
            </a:prstGeom>
            <a:noFill/>
            <a:ln>
              <a:noFill/>
            </a:ln>
            <a:effectLst/>
            <a:extLst/>
          </p:spPr>
        </p:pic>
        <p:pic>
          <p:nvPicPr>
            <p:cNvPr id="50" name="Picture 2"/>
            <p:cNvPicPr>
              <a:picLocks noChangeAspect="1" noChangeArrowheads="1"/>
            </p:cNvPicPr>
            <p:nvPr/>
          </p:nvPicPr>
          <p:blipFill>
            <a:blip r:embed="rId7" cstate="print">
              <a:duotone>
                <a:prstClr val="black"/>
                <a:srgbClr val="C00000">
                  <a:tint val="45000"/>
                  <a:satMod val="400000"/>
                </a:srgbClr>
              </a:duotone>
              <a:extLst/>
            </a:blip>
            <a:srcRect/>
            <a:stretch>
              <a:fillRect/>
            </a:stretch>
          </p:blipFill>
          <p:spPr bwMode="auto">
            <a:xfrm>
              <a:off x="7217856" y="1288290"/>
              <a:ext cx="368640" cy="589042"/>
            </a:xfrm>
            <a:prstGeom prst="rect">
              <a:avLst/>
            </a:prstGeom>
            <a:noFill/>
            <a:ln>
              <a:noFill/>
            </a:ln>
            <a:effectLst/>
            <a:extLst/>
          </p:spPr>
        </p:pic>
        <p:cxnSp>
          <p:nvCxnSpPr>
            <p:cNvPr id="51" name="Straight Arrow Connector 50"/>
            <p:cNvCxnSpPr/>
            <p:nvPr/>
          </p:nvCxnSpPr>
          <p:spPr>
            <a:xfrm flipV="1">
              <a:off x="4965866" y="713158"/>
              <a:ext cx="184856" cy="29073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flipV="1">
              <a:off x="5150722" y="713158"/>
              <a:ext cx="183062" cy="33200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0" idx="1"/>
            </p:cNvCxnSpPr>
            <p:nvPr/>
          </p:nvCxnSpPr>
          <p:spPr>
            <a:xfrm flipH="1" flipV="1">
              <a:off x="5676576" y="1298206"/>
              <a:ext cx="267413" cy="150749"/>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54" name="Picture 2"/>
            <p:cNvPicPr>
              <a:picLocks noChangeAspect="1" noChangeArrowheads="1"/>
            </p:cNvPicPr>
            <p:nvPr/>
          </p:nvPicPr>
          <p:blipFill>
            <a:blip r:embed="rId7" cstate="print">
              <a:duotone>
                <a:prstClr val="black"/>
                <a:srgbClr val="C00000">
                  <a:tint val="45000"/>
                  <a:satMod val="400000"/>
                </a:srgbClr>
              </a:duotone>
              <a:extLst/>
            </a:blip>
            <a:srcRect/>
            <a:stretch>
              <a:fillRect/>
            </a:stretch>
          </p:blipFill>
          <p:spPr bwMode="auto">
            <a:xfrm>
              <a:off x="5410200" y="1669290"/>
              <a:ext cx="368640" cy="589042"/>
            </a:xfrm>
            <a:prstGeom prst="rect">
              <a:avLst/>
            </a:prstGeom>
            <a:noFill/>
            <a:ln>
              <a:noFill/>
            </a:ln>
            <a:effectLst/>
            <a:extLst/>
          </p:spPr>
        </p:pic>
        <p:cxnSp>
          <p:nvCxnSpPr>
            <p:cNvPr id="55" name="Straight Arrow Connector 54"/>
            <p:cNvCxnSpPr>
              <a:stCxn id="44" idx="1"/>
              <a:endCxn id="39" idx="2"/>
            </p:cNvCxnSpPr>
            <p:nvPr/>
          </p:nvCxnSpPr>
          <p:spPr>
            <a:xfrm flipH="1" flipV="1">
              <a:off x="6234734" y="664703"/>
              <a:ext cx="271003" cy="339184"/>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54" idx="3"/>
              <a:endCxn id="40" idx="2"/>
            </p:cNvCxnSpPr>
            <p:nvPr/>
          </p:nvCxnSpPr>
          <p:spPr>
            <a:xfrm flipV="1">
              <a:off x="5778874" y="1743274"/>
              <a:ext cx="349971" cy="22074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1"/>
              <a:endCxn id="40" idx="3"/>
            </p:cNvCxnSpPr>
            <p:nvPr/>
          </p:nvCxnSpPr>
          <p:spPr>
            <a:xfrm flipH="1" flipV="1">
              <a:off x="6311907" y="1448955"/>
              <a:ext cx="303307" cy="36072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4" idx="3"/>
              <a:endCxn id="49" idx="1"/>
            </p:cNvCxnSpPr>
            <p:nvPr/>
          </p:nvCxnSpPr>
          <p:spPr>
            <a:xfrm flipV="1">
              <a:off x="5778874" y="1809675"/>
              <a:ext cx="836340" cy="15433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9" idx="3"/>
              <a:endCxn id="50" idx="1"/>
            </p:cNvCxnSpPr>
            <p:nvPr/>
          </p:nvCxnSpPr>
          <p:spPr>
            <a:xfrm flipV="1">
              <a:off x="6983133" y="1583552"/>
              <a:ext cx="235108" cy="226123"/>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0" idx="1"/>
              <a:endCxn id="40" idx="3"/>
            </p:cNvCxnSpPr>
            <p:nvPr/>
          </p:nvCxnSpPr>
          <p:spPr>
            <a:xfrm flipH="1" flipV="1">
              <a:off x="6311907" y="1448955"/>
              <a:ext cx="906334" cy="13459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3" idx="1"/>
              <a:endCxn id="39" idx="3"/>
            </p:cNvCxnSpPr>
            <p:nvPr/>
          </p:nvCxnSpPr>
          <p:spPr>
            <a:xfrm flipH="1">
              <a:off x="6419591" y="275269"/>
              <a:ext cx="209982" cy="95116"/>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4965866" y="1003887"/>
              <a:ext cx="367917"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43" idx="3"/>
              <a:endCxn id="45" idx="1"/>
            </p:cNvCxnSpPr>
            <p:nvPr/>
          </p:nvCxnSpPr>
          <p:spPr>
            <a:xfrm>
              <a:off x="6997491" y="275269"/>
              <a:ext cx="527648" cy="62813"/>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5" idx="3"/>
              <a:endCxn id="47" idx="1"/>
            </p:cNvCxnSpPr>
            <p:nvPr/>
          </p:nvCxnSpPr>
          <p:spPr>
            <a:xfrm>
              <a:off x="7893056" y="338081"/>
              <a:ext cx="360740" cy="7716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48" idx="3"/>
              <a:endCxn id="47" idx="2"/>
            </p:cNvCxnSpPr>
            <p:nvPr/>
          </p:nvCxnSpPr>
          <p:spPr>
            <a:xfrm flipV="1">
              <a:off x="8339942" y="709568"/>
              <a:ext cx="96915" cy="28893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45" idx="2"/>
              <a:endCxn id="48" idx="1"/>
            </p:cNvCxnSpPr>
            <p:nvPr/>
          </p:nvCxnSpPr>
          <p:spPr>
            <a:xfrm>
              <a:off x="7708200" y="632400"/>
              <a:ext cx="263823" cy="366104"/>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45" idx="2"/>
              <a:endCxn id="46" idx="3"/>
            </p:cNvCxnSpPr>
            <p:nvPr/>
          </p:nvCxnSpPr>
          <p:spPr>
            <a:xfrm flipH="1">
              <a:off x="7426429" y="632400"/>
              <a:ext cx="281772" cy="134596"/>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4" idx="3"/>
              <a:endCxn id="50" idx="1"/>
            </p:cNvCxnSpPr>
            <p:nvPr/>
          </p:nvCxnSpPr>
          <p:spPr>
            <a:xfrm>
              <a:off x="6873654" y="1003887"/>
              <a:ext cx="344586" cy="57966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46" idx="1"/>
              <a:endCxn id="43" idx="3"/>
            </p:cNvCxnSpPr>
            <p:nvPr/>
          </p:nvCxnSpPr>
          <p:spPr>
            <a:xfrm flipH="1" flipV="1">
              <a:off x="6997491" y="275269"/>
              <a:ext cx="61021" cy="49172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43" idx="2"/>
              <a:endCxn id="44" idx="3"/>
            </p:cNvCxnSpPr>
            <p:nvPr/>
          </p:nvCxnSpPr>
          <p:spPr>
            <a:xfrm>
              <a:off x="6814429" y="569588"/>
              <a:ext cx="59225" cy="43430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1035" name="Text Box 280"/>
          <p:cNvSpPr txBox="1">
            <a:spLocks noChangeArrowheads="1"/>
          </p:cNvSpPr>
          <p:nvPr/>
        </p:nvSpPr>
        <p:spPr bwMode="auto">
          <a:xfrm>
            <a:off x="1615018" y="3263901"/>
            <a:ext cx="31707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ru-RU" sz="2400"/>
              <a:t>Market segmentation</a:t>
            </a:r>
          </a:p>
        </p:txBody>
      </p:sp>
      <p:grpSp>
        <p:nvGrpSpPr>
          <p:cNvPr id="1036" name="Group 71"/>
          <p:cNvGrpSpPr>
            <a:grpSpLocks/>
          </p:cNvGrpSpPr>
          <p:nvPr/>
        </p:nvGrpSpPr>
        <p:grpSpPr bwMode="auto">
          <a:xfrm>
            <a:off x="1083734" y="279400"/>
            <a:ext cx="4389967" cy="4318000"/>
            <a:chOff x="330111" y="1807705"/>
            <a:chExt cx="4016551" cy="3950298"/>
          </a:xfrm>
        </p:grpSpPr>
        <p:graphicFrame>
          <p:nvGraphicFramePr>
            <p:cNvPr id="1026" name="Chart 72"/>
            <p:cNvGraphicFramePr>
              <a:graphicFrameLocks/>
            </p:cNvGraphicFramePr>
            <p:nvPr/>
          </p:nvGraphicFramePr>
          <p:xfrm>
            <a:off x="268132" y="1745726"/>
            <a:ext cx="4140509" cy="4074256"/>
          </p:xfrm>
          <a:graphic>
            <a:graphicData uri="http://schemas.openxmlformats.org/presentationml/2006/ole">
              <mc:AlternateContent xmlns:mc="http://schemas.openxmlformats.org/markup-compatibility/2006">
                <mc:Choice xmlns:v="urn:schemas-microsoft-com:vml" Requires="v">
                  <p:oleObj spid="_x0000_s2087" r:id="rId8" imgW="3395766" imgH="3340898" progId="Excel.Chart.8">
                    <p:embed/>
                  </p:oleObj>
                </mc:Choice>
                <mc:Fallback>
                  <p:oleObj r:id="rId8" imgW="3395766" imgH="3340898" progId="Excel.Chart.8">
                    <p:embed/>
                    <p:pic>
                      <p:nvPicPr>
                        <p:cNvPr id="1026" name="Chart 7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8132" y="1745726"/>
                          <a:ext cx="4140509" cy="407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38"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86146" y="2475958"/>
              <a:ext cx="397730" cy="63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70661" y="2296433"/>
              <a:ext cx="397730" cy="63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6639" y="2584709"/>
              <a:ext cx="397730" cy="63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
            <p:cNvPicPr>
              <a:picLocks noChangeAspect="1" noChangeArrowheads="1"/>
            </p:cNvPicPr>
            <p:nvPr/>
          </p:nvPicPr>
          <p:blipFill>
            <a:blip r:embed="rId10" cstate="print">
              <a:duotone>
                <a:prstClr val="black"/>
                <a:srgbClr val="C00000">
                  <a:tint val="45000"/>
                  <a:satMod val="400000"/>
                </a:srgbClr>
              </a:duotone>
              <a:extLst/>
            </a:blip>
            <a:srcRect/>
            <a:stretch>
              <a:fillRect/>
            </a:stretch>
          </p:blipFill>
          <p:spPr bwMode="auto">
            <a:xfrm>
              <a:off x="1133239" y="3298029"/>
              <a:ext cx="397730" cy="635525"/>
            </a:xfrm>
            <a:prstGeom prst="rect">
              <a:avLst/>
            </a:prstGeom>
            <a:noFill/>
            <a:ln>
              <a:noFill/>
            </a:ln>
            <a:effectLst/>
            <a:extLst/>
          </p:spPr>
        </p:pic>
        <p:pic>
          <p:nvPicPr>
            <p:cNvPr id="78" name="Picture 2"/>
            <p:cNvPicPr>
              <a:picLocks noChangeAspect="1" noChangeArrowheads="1"/>
            </p:cNvPicPr>
            <p:nvPr/>
          </p:nvPicPr>
          <p:blipFill>
            <a:blip r:embed="rId10" cstate="print">
              <a:duotone>
                <a:prstClr val="black"/>
                <a:srgbClr val="C00000">
                  <a:tint val="45000"/>
                  <a:satMod val="400000"/>
                </a:srgbClr>
              </a:duotone>
              <a:extLst/>
            </a:blip>
            <a:srcRect/>
            <a:stretch>
              <a:fillRect/>
            </a:stretch>
          </p:blipFill>
          <p:spPr bwMode="auto">
            <a:xfrm>
              <a:off x="2971800" y="3149213"/>
              <a:ext cx="397730" cy="635525"/>
            </a:xfrm>
            <a:prstGeom prst="rect">
              <a:avLst/>
            </a:prstGeom>
            <a:noFill/>
            <a:ln>
              <a:noFill/>
            </a:ln>
            <a:effectLst/>
            <a:extLst/>
          </p:spPr>
        </p:pic>
        <p:pic>
          <p:nvPicPr>
            <p:cNvPr id="79" name="Picture 2"/>
            <p:cNvPicPr>
              <a:picLocks noChangeAspect="1" noChangeArrowheads="1"/>
            </p:cNvPicPr>
            <p:nvPr/>
          </p:nvPicPr>
          <p:blipFill>
            <a:blip r:embed="rId10" cstate="print">
              <a:duotone>
                <a:prstClr val="black"/>
                <a:srgbClr val="C00000">
                  <a:tint val="45000"/>
                  <a:satMod val="400000"/>
                </a:srgbClr>
              </a:duotone>
              <a:extLst/>
            </a:blip>
            <a:srcRect/>
            <a:stretch>
              <a:fillRect/>
            </a:stretch>
          </p:blipFill>
          <p:spPr bwMode="auto">
            <a:xfrm>
              <a:off x="1654497" y="3149214"/>
              <a:ext cx="397730" cy="635525"/>
            </a:xfrm>
            <a:prstGeom prst="rect">
              <a:avLst/>
            </a:prstGeom>
            <a:noFill/>
            <a:ln>
              <a:noFill/>
            </a:ln>
            <a:effectLst/>
            <a:extLst/>
          </p:spPr>
        </p:pic>
        <p:pic>
          <p:nvPicPr>
            <p:cNvPr id="80" name="Picture 2"/>
            <p:cNvPicPr>
              <a:picLocks noChangeAspect="1" noChangeArrowheads="1"/>
            </p:cNvPicPr>
            <p:nvPr/>
          </p:nvPicPr>
          <p:blipFill>
            <a:blip r:embed="rId10" cstate="print">
              <a:duotone>
                <a:prstClr val="black"/>
                <a:srgbClr val="C00000">
                  <a:tint val="45000"/>
                  <a:satMod val="400000"/>
                </a:srgbClr>
              </a:duotone>
              <a:extLst/>
            </a:blip>
            <a:srcRect/>
            <a:stretch>
              <a:fillRect/>
            </a:stretch>
          </p:blipFill>
          <p:spPr bwMode="auto">
            <a:xfrm>
              <a:off x="1951534" y="3333750"/>
              <a:ext cx="397730" cy="635525"/>
            </a:xfrm>
            <a:prstGeom prst="rect">
              <a:avLst/>
            </a:prstGeom>
            <a:noFill/>
            <a:ln>
              <a:noFill/>
            </a:ln>
            <a:effectLst/>
            <a:extLst/>
          </p:spPr>
        </p:pic>
        <p:pic>
          <p:nvPicPr>
            <p:cNvPr id="81" name="Picture 2"/>
            <p:cNvPicPr>
              <a:picLocks noChangeAspect="1" noChangeArrowheads="1"/>
            </p:cNvPicPr>
            <p:nvPr/>
          </p:nvPicPr>
          <p:blipFill>
            <a:blip r:embed="rId10" cstate="print">
              <a:duotone>
                <a:prstClr val="black"/>
                <a:srgbClr val="C00000">
                  <a:tint val="45000"/>
                  <a:satMod val="400000"/>
                </a:srgbClr>
              </a:duotone>
              <a:extLst/>
            </a:blip>
            <a:srcRect/>
            <a:stretch>
              <a:fillRect/>
            </a:stretch>
          </p:blipFill>
          <p:spPr bwMode="auto">
            <a:xfrm>
              <a:off x="2487281" y="3235850"/>
              <a:ext cx="397730" cy="635525"/>
            </a:xfrm>
            <a:prstGeom prst="rect">
              <a:avLst/>
            </a:prstGeom>
            <a:noFill/>
            <a:ln>
              <a:noFill/>
            </a:ln>
            <a:effectLst/>
            <a:extLst/>
          </p:spPr>
        </p:pic>
        <p:pic>
          <p:nvPicPr>
            <p:cNvPr id="82" name="Picture 2"/>
            <p:cNvPicPr>
              <a:picLocks noChangeAspect="1" noChangeArrowheads="1"/>
            </p:cNvPicPr>
            <p:nvPr/>
          </p:nvPicPr>
          <p:blipFill>
            <a:blip r:embed="rId10" cstate="print">
              <a:duotone>
                <a:prstClr val="black"/>
                <a:srgbClr val="C00000">
                  <a:tint val="45000"/>
                  <a:satMod val="400000"/>
                </a:srgbClr>
              </a:duotone>
              <a:extLst/>
            </a:blip>
            <a:srcRect/>
            <a:stretch>
              <a:fillRect/>
            </a:stretch>
          </p:blipFill>
          <p:spPr bwMode="auto">
            <a:xfrm>
              <a:off x="2078909" y="3562350"/>
              <a:ext cx="397730" cy="635525"/>
            </a:xfrm>
            <a:prstGeom prst="rect">
              <a:avLst/>
            </a:prstGeom>
            <a:noFill/>
            <a:ln>
              <a:noFill/>
            </a:ln>
            <a:effectLst/>
            <a:extLst/>
          </p:spPr>
        </p:pic>
        <p:pic>
          <p:nvPicPr>
            <p:cNvPr id="83" name="Picture 2"/>
            <p:cNvPicPr>
              <a:picLocks noChangeAspect="1" noChangeArrowheads="1"/>
            </p:cNvPicPr>
            <p:nvPr/>
          </p:nvPicPr>
          <p:blipFill>
            <a:blip r:embed="rId10" cstate="print">
              <a:duotone>
                <a:prstClr val="black"/>
                <a:srgbClr val="C00000">
                  <a:tint val="45000"/>
                  <a:satMod val="400000"/>
                </a:srgbClr>
              </a:duotone>
              <a:extLst/>
            </a:blip>
            <a:srcRect/>
            <a:stretch>
              <a:fillRect/>
            </a:stretch>
          </p:blipFill>
          <p:spPr bwMode="auto">
            <a:xfrm>
              <a:off x="1447800" y="3505077"/>
              <a:ext cx="397730" cy="635525"/>
            </a:xfrm>
            <a:prstGeom prst="rect">
              <a:avLst/>
            </a:prstGeom>
            <a:noFill/>
            <a:ln>
              <a:noFill/>
            </a:ln>
            <a:effectLst/>
            <a:extLst/>
          </p:spPr>
        </p:pic>
        <p:pic>
          <p:nvPicPr>
            <p:cNvPr id="104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0399" y="2419350"/>
              <a:ext cx="397730" cy="63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
            <p:cNvPicPr>
              <a:picLocks noChangeAspect="1" noChangeArrowheads="1"/>
            </p:cNvPicPr>
            <p:nvPr/>
          </p:nvPicPr>
          <p:blipFill>
            <a:blip r:embed="rId10" cstate="print">
              <a:duotone>
                <a:prstClr val="black"/>
                <a:schemeClr val="accent3">
                  <a:lumMod val="75000"/>
                  <a:tint val="45000"/>
                  <a:satMod val="400000"/>
                </a:schemeClr>
              </a:duotone>
              <a:extLst/>
            </a:blip>
            <a:srcRect/>
            <a:stretch>
              <a:fillRect/>
            </a:stretch>
          </p:blipFill>
          <p:spPr bwMode="auto">
            <a:xfrm>
              <a:off x="1676400" y="2343150"/>
              <a:ext cx="397730" cy="635525"/>
            </a:xfrm>
            <a:prstGeom prst="rect">
              <a:avLst/>
            </a:prstGeom>
            <a:noFill/>
            <a:ln>
              <a:noFill/>
            </a:ln>
            <a:effectLst/>
            <a:extLst/>
          </p:spPr>
        </p:pic>
        <p:pic>
          <p:nvPicPr>
            <p:cNvPr id="86" name="Picture 2"/>
            <p:cNvPicPr>
              <a:picLocks noChangeAspect="1" noChangeArrowheads="1"/>
            </p:cNvPicPr>
            <p:nvPr/>
          </p:nvPicPr>
          <p:blipFill>
            <a:blip r:embed="rId10" cstate="print">
              <a:duotone>
                <a:prstClr val="black"/>
                <a:schemeClr val="accent3">
                  <a:lumMod val="75000"/>
                  <a:tint val="45000"/>
                  <a:satMod val="400000"/>
                </a:schemeClr>
              </a:duotone>
              <a:extLst/>
            </a:blip>
            <a:srcRect/>
            <a:stretch>
              <a:fillRect/>
            </a:stretch>
          </p:blipFill>
          <p:spPr bwMode="auto">
            <a:xfrm>
              <a:off x="1143000" y="2419350"/>
              <a:ext cx="397730" cy="635525"/>
            </a:xfrm>
            <a:prstGeom prst="rect">
              <a:avLst/>
            </a:prstGeom>
            <a:noFill/>
            <a:ln>
              <a:noFill/>
            </a:ln>
            <a:effectLst/>
            <a:extLst/>
          </p:spPr>
        </p:pic>
        <p:pic>
          <p:nvPicPr>
            <p:cNvPr id="87" name="Picture 2"/>
            <p:cNvPicPr>
              <a:picLocks noChangeAspect="1" noChangeArrowheads="1"/>
            </p:cNvPicPr>
            <p:nvPr/>
          </p:nvPicPr>
          <p:blipFill>
            <a:blip r:embed="rId10" cstate="print">
              <a:duotone>
                <a:prstClr val="black"/>
                <a:schemeClr val="accent3">
                  <a:lumMod val="75000"/>
                  <a:tint val="45000"/>
                  <a:satMod val="400000"/>
                </a:schemeClr>
              </a:duotone>
              <a:extLst/>
            </a:blip>
            <a:srcRect/>
            <a:stretch>
              <a:fillRect/>
            </a:stretch>
          </p:blipFill>
          <p:spPr bwMode="auto">
            <a:xfrm>
              <a:off x="1490026" y="2634604"/>
              <a:ext cx="397730" cy="635525"/>
            </a:xfrm>
            <a:prstGeom prst="rect">
              <a:avLst/>
            </a:prstGeom>
            <a:noFill/>
            <a:ln>
              <a:noFill/>
            </a:ln>
            <a:effectLst/>
            <a:extLst/>
          </p:spPr>
        </p:pic>
        <p:pic>
          <p:nvPicPr>
            <p:cNvPr id="88" name="Picture 2"/>
            <p:cNvPicPr>
              <a:picLocks noChangeAspect="1" noChangeArrowheads="1"/>
            </p:cNvPicPr>
            <p:nvPr/>
          </p:nvPicPr>
          <p:blipFill>
            <a:blip r:embed="rId10" cstate="print">
              <a:duotone>
                <a:prstClr val="black"/>
                <a:schemeClr val="accent3">
                  <a:lumMod val="75000"/>
                  <a:tint val="45000"/>
                  <a:satMod val="400000"/>
                </a:schemeClr>
              </a:duotone>
              <a:extLst/>
            </a:blip>
            <a:srcRect/>
            <a:stretch>
              <a:fillRect/>
            </a:stretch>
          </p:blipFill>
          <p:spPr bwMode="auto">
            <a:xfrm>
              <a:off x="1092296" y="2600325"/>
              <a:ext cx="397730" cy="635525"/>
            </a:xfrm>
            <a:prstGeom prst="rect">
              <a:avLst/>
            </a:prstGeom>
            <a:noFill/>
            <a:ln>
              <a:noFill/>
            </a:ln>
            <a:effectLst/>
            <a:extLst/>
          </p:spPr>
        </p:pic>
        <p:pic>
          <p:nvPicPr>
            <p:cNvPr id="89" name="Picture 2"/>
            <p:cNvPicPr>
              <a:picLocks noChangeAspect="1" noChangeArrowheads="1"/>
            </p:cNvPicPr>
            <p:nvPr/>
          </p:nvPicPr>
          <p:blipFill>
            <a:blip r:embed="rId10" cstate="print">
              <a:duotone>
                <a:prstClr val="black"/>
                <a:srgbClr val="C00000">
                  <a:tint val="45000"/>
                  <a:satMod val="400000"/>
                </a:srgbClr>
              </a:duotone>
              <a:extLst/>
            </a:blip>
            <a:srcRect/>
            <a:stretch>
              <a:fillRect/>
            </a:stretch>
          </p:blipFill>
          <p:spPr bwMode="auto">
            <a:xfrm>
              <a:off x="2569526" y="3466975"/>
              <a:ext cx="397730" cy="635525"/>
            </a:xfrm>
            <a:prstGeom prst="rect">
              <a:avLst/>
            </a:prstGeom>
            <a:noFill/>
            <a:ln>
              <a:noFill/>
            </a:ln>
            <a:effectLst/>
            <a:extLst/>
          </p:spPr>
        </p:pic>
      </p:grpSp>
    </p:spTree>
    <p:extLst>
      <p:ext uri="{BB962C8B-B14F-4D97-AF65-F5344CB8AC3E}">
        <p14:creationId xmlns:p14="http://schemas.microsoft.com/office/powerpoint/2010/main" val="39407403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ru-RU">
                <a:solidFill>
                  <a:srgbClr val="FF0066"/>
                </a:solidFill>
              </a:rPr>
              <a:t>Supervised or Unsupervised?</a:t>
            </a:r>
          </a:p>
        </p:txBody>
      </p:sp>
      <p:sp>
        <p:nvSpPr>
          <p:cNvPr id="5123" name="Rectangle 3"/>
          <p:cNvSpPr>
            <a:spLocks noGrp="1" noChangeArrowheads="1"/>
          </p:cNvSpPr>
          <p:nvPr>
            <p:ph type="body" idx="1"/>
          </p:nvPr>
        </p:nvSpPr>
        <p:spPr/>
        <p:txBody>
          <a:bodyPr/>
          <a:lstStyle/>
          <a:p>
            <a:pPr eaLnBrk="1" hangingPunct="1">
              <a:buFont typeface="Arial" charset="0"/>
              <a:buChar char="•"/>
              <a:defRPr/>
            </a:pPr>
            <a:r>
              <a:rPr lang="en-US" altLang="ru-RU" dirty="0"/>
              <a:t>Examine the statistics of two football teams, and predicting which team will win tomorrow's match (given historical data of teams' wins/losses to learn from). </a:t>
            </a:r>
          </a:p>
          <a:p>
            <a:pPr marL="0" indent="0">
              <a:buNone/>
              <a:defRPr/>
            </a:pPr>
            <a:endParaRPr lang="en-US" altLang="ru-RU" dirty="0"/>
          </a:p>
          <a:p>
            <a:pPr eaLnBrk="1" hangingPunct="1">
              <a:buFont typeface="Arial" charset="0"/>
              <a:buChar char="•"/>
              <a:defRPr/>
            </a:pPr>
            <a:r>
              <a:rPr lang="en-US" altLang="ru-RU" sz="3200" dirty="0"/>
              <a:t>This can be addressed using </a:t>
            </a:r>
            <a:r>
              <a:rPr lang="en-US" altLang="ru-RU" sz="3200" b="1" dirty="0"/>
              <a:t>supervised learning</a:t>
            </a:r>
            <a:r>
              <a:rPr lang="en-US" altLang="ru-RU" sz="3200" dirty="0"/>
              <a:t>, in which we learn from historical records to make win/loss predictions. </a:t>
            </a:r>
          </a:p>
          <a:p>
            <a:pPr eaLnBrk="1" hangingPunct="1">
              <a:buFont typeface="Arial" charset="0"/>
              <a:buChar char="•"/>
              <a:defRPr/>
            </a:pPr>
            <a:endParaRPr lang="en-US" altLang="ru-RU" dirty="0"/>
          </a:p>
        </p:txBody>
      </p:sp>
    </p:spTree>
    <p:extLst>
      <p:ext uri="{BB962C8B-B14F-4D97-AF65-F5344CB8AC3E}">
        <p14:creationId xmlns:p14="http://schemas.microsoft.com/office/powerpoint/2010/main" val="1611357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ru-RU">
                <a:solidFill>
                  <a:srgbClr val="FF0066"/>
                </a:solidFill>
              </a:rPr>
              <a:t>Supervised or Unsupervised?</a:t>
            </a:r>
          </a:p>
        </p:txBody>
      </p:sp>
      <p:sp>
        <p:nvSpPr>
          <p:cNvPr id="6147" name="Rectangle 3"/>
          <p:cNvSpPr>
            <a:spLocks noGrp="1" noChangeArrowheads="1"/>
          </p:cNvSpPr>
          <p:nvPr>
            <p:ph type="body" idx="1"/>
          </p:nvPr>
        </p:nvSpPr>
        <p:spPr/>
        <p:txBody>
          <a:bodyPr/>
          <a:lstStyle/>
          <a:p>
            <a:pPr eaLnBrk="1" hangingPunct="1">
              <a:buFont typeface="Arial" charset="0"/>
              <a:buChar char="•"/>
              <a:defRPr/>
            </a:pPr>
            <a:r>
              <a:rPr lang="en-US" altLang="ru-RU" dirty="0"/>
              <a:t>In farming, given data on crop yields over the last 50 years, learn to predict next year's crop yields. </a:t>
            </a:r>
          </a:p>
          <a:p>
            <a:pPr marL="0" indent="0">
              <a:buNone/>
              <a:defRPr/>
            </a:pPr>
            <a:endParaRPr lang="en-US" altLang="ru-RU" dirty="0"/>
          </a:p>
          <a:p>
            <a:pPr eaLnBrk="1" hangingPunct="1">
              <a:buFont typeface="Arial" charset="0"/>
              <a:buChar char="•"/>
              <a:defRPr/>
            </a:pPr>
            <a:r>
              <a:rPr lang="en-US" altLang="ru-RU" sz="3200" dirty="0"/>
              <a:t>This can be addresses as a </a:t>
            </a:r>
            <a:r>
              <a:rPr lang="en-US" altLang="ru-RU" sz="3200" b="1" dirty="0"/>
              <a:t>supervised learning</a:t>
            </a:r>
            <a:r>
              <a:rPr lang="en-US" altLang="ru-RU" sz="3200" dirty="0"/>
              <a:t> problem, where we learn from historical data (labeled with historical crop yields) to predict future crop yields. </a:t>
            </a:r>
          </a:p>
        </p:txBody>
      </p:sp>
    </p:spTree>
    <p:extLst>
      <p:ext uri="{BB962C8B-B14F-4D97-AF65-F5344CB8AC3E}">
        <p14:creationId xmlns:p14="http://schemas.microsoft.com/office/powerpoint/2010/main" val="19694219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ru-RU">
                <a:solidFill>
                  <a:srgbClr val="FF0066"/>
                </a:solidFill>
              </a:rPr>
              <a:t>Supervised or Unsupervised?</a:t>
            </a:r>
          </a:p>
        </p:txBody>
      </p:sp>
      <p:sp>
        <p:nvSpPr>
          <p:cNvPr id="7171" name="Rectangle 3"/>
          <p:cNvSpPr>
            <a:spLocks noGrp="1" noChangeArrowheads="1"/>
          </p:cNvSpPr>
          <p:nvPr>
            <p:ph type="body" idx="1"/>
          </p:nvPr>
        </p:nvSpPr>
        <p:spPr>
          <a:xfrm>
            <a:off x="609600" y="1498601"/>
            <a:ext cx="10972800" cy="4525433"/>
          </a:xfrm>
        </p:spPr>
        <p:txBody>
          <a:bodyPr/>
          <a:lstStyle/>
          <a:p>
            <a:pPr eaLnBrk="1" hangingPunct="1"/>
            <a:r>
              <a:rPr lang="en-US" altLang="ru-RU"/>
              <a:t>Take a collection of 1000 essays written on the Azerbaijan Economy, and find a way to automatically group these essays into a small number of groups of essays that are somehow "similar" or "related". </a:t>
            </a:r>
          </a:p>
          <a:p>
            <a:pPr eaLnBrk="1" hangingPunct="1"/>
            <a:endParaRPr lang="en-US" altLang="ru-RU" sz="3200"/>
          </a:p>
          <a:p>
            <a:pPr eaLnBrk="1" hangingPunct="1"/>
            <a:r>
              <a:rPr lang="en-US" altLang="ru-RU" sz="3200"/>
              <a:t>This is an </a:t>
            </a:r>
            <a:r>
              <a:rPr lang="en-US" altLang="ru-RU" sz="3200" b="1"/>
              <a:t>unsupervised learning/clustering </a:t>
            </a:r>
            <a:r>
              <a:rPr lang="en-US" altLang="ru-RU" sz="3200"/>
              <a:t>problem. </a:t>
            </a:r>
          </a:p>
        </p:txBody>
      </p:sp>
    </p:spTree>
    <p:extLst>
      <p:ext uri="{BB962C8B-B14F-4D97-AF65-F5344CB8AC3E}">
        <p14:creationId xmlns:p14="http://schemas.microsoft.com/office/powerpoint/2010/main" val="13975569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ru-RU">
                <a:solidFill>
                  <a:srgbClr val="FF0066"/>
                </a:solidFill>
              </a:rPr>
              <a:t>Supervised or Unsupervised?</a:t>
            </a:r>
          </a:p>
        </p:txBody>
      </p:sp>
      <p:sp>
        <p:nvSpPr>
          <p:cNvPr id="8195" name="Rectangle 3"/>
          <p:cNvSpPr>
            <a:spLocks noGrp="1" noChangeArrowheads="1"/>
          </p:cNvSpPr>
          <p:nvPr>
            <p:ph type="body" idx="1"/>
          </p:nvPr>
        </p:nvSpPr>
        <p:spPr/>
        <p:txBody>
          <a:bodyPr>
            <a:normAutofit lnSpcReduction="10000"/>
          </a:bodyPr>
          <a:lstStyle/>
          <a:p>
            <a:pPr eaLnBrk="1" hangingPunct="1">
              <a:lnSpc>
                <a:spcPct val="90000"/>
              </a:lnSpc>
            </a:pPr>
            <a:r>
              <a:rPr lang="en-US" altLang="ru-RU" sz="3733"/>
              <a:t>Given data on how 1000 medical patients respond to an experimental drug (such as effectiveness of the treatment, side effects, etc.), discover whether there are different categories or "types" of patients in terms of how they respond to the drug, and if so what these categories are. </a:t>
            </a:r>
          </a:p>
          <a:p>
            <a:pPr eaLnBrk="1" hangingPunct="1">
              <a:lnSpc>
                <a:spcPct val="90000"/>
              </a:lnSpc>
            </a:pPr>
            <a:r>
              <a:rPr lang="en-US" altLang="ru-RU" sz="3200"/>
              <a:t>This can be addressed using an </a:t>
            </a:r>
            <a:r>
              <a:rPr lang="en-US" altLang="ru-RU" sz="3200" b="1"/>
              <a:t>unsupervised learning</a:t>
            </a:r>
            <a:r>
              <a:rPr lang="en-US" altLang="ru-RU" sz="3200"/>
              <a:t>, clustering, algorithm, in which we group the 1000 patients into different clusters based on their responses to the drug </a:t>
            </a:r>
          </a:p>
        </p:txBody>
      </p:sp>
    </p:spTree>
    <p:extLst>
      <p:ext uri="{BB962C8B-B14F-4D97-AF65-F5344CB8AC3E}">
        <p14:creationId xmlns:p14="http://schemas.microsoft.com/office/powerpoint/2010/main" val="3846494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ru-RU">
                <a:solidFill>
                  <a:srgbClr val="FF0066"/>
                </a:solidFill>
              </a:rPr>
              <a:t>Supervised or Unsupervised?</a:t>
            </a:r>
          </a:p>
        </p:txBody>
      </p:sp>
      <p:sp>
        <p:nvSpPr>
          <p:cNvPr id="10243" name="Rectangle 3"/>
          <p:cNvSpPr>
            <a:spLocks noGrp="1" noChangeArrowheads="1"/>
          </p:cNvSpPr>
          <p:nvPr>
            <p:ph type="body" idx="1"/>
          </p:nvPr>
        </p:nvSpPr>
        <p:spPr/>
        <p:txBody>
          <a:bodyPr/>
          <a:lstStyle/>
          <a:p>
            <a:pPr eaLnBrk="1" hangingPunct="1">
              <a:lnSpc>
                <a:spcPct val="90000"/>
              </a:lnSpc>
            </a:pPr>
            <a:r>
              <a:rPr lang="en-US" altLang="ru-RU"/>
              <a:t>Given 50 articles written by male authors, and 50 articles written by female authors, learn to predict the gender of a new manuscript's author (when the identity of this author is unknown). </a:t>
            </a:r>
          </a:p>
          <a:p>
            <a:pPr eaLnBrk="1" hangingPunct="1">
              <a:lnSpc>
                <a:spcPct val="90000"/>
              </a:lnSpc>
            </a:pPr>
            <a:r>
              <a:rPr lang="en-US" altLang="ru-RU" sz="3200"/>
              <a:t>This can be addressed as a </a:t>
            </a:r>
            <a:r>
              <a:rPr lang="en-US" altLang="ru-RU" sz="3200" b="1"/>
              <a:t>supervised learning</a:t>
            </a:r>
            <a:r>
              <a:rPr lang="en-US" altLang="ru-RU" sz="3200"/>
              <a:t>, classification, problem, where we learn from the labeled data to predict gender. </a:t>
            </a:r>
          </a:p>
        </p:txBody>
      </p:sp>
    </p:spTree>
    <p:extLst>
      <p:ext uri="{BB962C8B-B14F-4D97-AF65-F5344CB8AC3E}">
        <p14:creationId xmlns:p14="http://schemas.microsoft.com/office/powerpoint/2010/main" val="12023743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ru-RU">
                <a:solidFill>
                  <a:srgbClr val="FF0066"/>
                </a:solidFill>
              </a:rPr>
              <a:t>Supervised or Unsupervised?</a:t>
            </a:r>
          </a:p>
        </p:txBody>
      </p:sp>
      <p:sp>
        <p:nvSpPr>
          <p:cNvPr id="11267" name="Rectangle 3"/>
          <p:cNvSpPr>
            <a:spLocks noGrp="1" noChangeArrowheads="1"/>
          </p:cNvSpPr>
          <p:nvPr>
            <p:ph type="body" idx="1"/>
          </p:nvPr>
        </p:nvSpPr>
        <p:spPr/>
        <p:txBody>
          <a:bodyPr/>
          <a:lstStyle/>
          <a:p>
            <a:pPr eaLnBrk="1" hangingPunct="1">
              <a:lnSpc>
                <a:spcPct val="90000"/>
              </a:lnSpc>
            </a:pPr>
            <a:r>
              <a:rPr lang="en-US" altLang="ru-RU"/>
              <a:t>Given a large dataset of medical records from patients suffering from heart disease, try to learn whether there might be different clusters of such patients for which we might tailor separate treatments. </a:t>
            </a:r>
          </a:p>
          <a:p>
            <a:pPr eaLnBrk="1" hangingPunct="1">
              <a:lnSpc>
                <a:spcPct val="90000"/>
              </a:lnSpc>
            </a:pPr>
            <a:r>
              <a:rPr lang="en-US" altLang="ru-RU" sz="3200"/>
              <a:t>This can be addressed using an </a:t>
            </a:r>
            <a:r>
              <a:rPr lang="en-US" altLang="ru-RU" sz="3200" b="1"/>
              <a:t>unsupervised learning</a:t>
            </a:r>
            <a:r>
              <a:rPr lang="en-US" altLang="ru-RU" sz="3200"/>
              <a:t>, clustering, algorithm, in which we group patients into different clusters. </a:t>
            </a:r>
          </a:p>
        </p:txBody>
      </p:sp>
    </p:spTree>
    <p:extLst>
      <p:ext uri="{BB962C8B-B14F-4D97-AF65-F5344CB8AC3E}">
        <p14:creationId xmlns:p14="http://schemas.microsoft.com/office/powerpoint/2010/main" val="125454952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651" y="514351"/>
            <a:ext cx="9156700" cy="582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961352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Textbooks</a:t>
            </a:r>
          </a:p>
        </p:txBody>
      </p:sp>
      <p:sp>
        <p:nvSpPr>
          <p:cNvPr id="3" name="Content Placeholder 2"/>
          <p:cNvSpPr>
            <a:spLocks noGrp="1"/>
          </p:cNvSpPr>
          <p:nvPr>
            <p:ph idx="1"/>
          </p:nvPr>
        </p:nvSpPr>
        <p:spPr>
          <a:xfrm>
            <a:off x="838200" y="1421026"/>
            <a:ext cx="7980737" cy="5086103"/>
          </a:xfrm>
        </p:spPr>
        <p:txBody>
          <a:bodyPr>
            <a:normAutofit fontScale="70000" lnSpcReduction="20000"/>
          </a:bodyPr>
          <a:lstStyle/>
          <a:p>
            <a:r>
              <a:rPr lang="en-US" sz="2600" dirty="0" smtClean="0"/>
              <a:t>Andrew Ng. </a:t>
            </a:r>
            <a:r>
              <a:rPr lang="en-US" sz="2600" b="1" i="1" dirty="0"/>
              <a:t>Machine Learning Notes. </a:t>
            </a:r>
            <a:r>
              <a:rPr lang="en-US" sz="2600" dirty="0" smtClean="0"/>
              <a:t>2019. Stanford University.</a:t>
            </a:r>
          </a:p>
          <a:p>
            <a:pPr marL="0" indent="0">
              <a:buNone/>
            </a:pPr>
            <a:r>
              <a:rPr lang="en-US" sz="2400" dirty="0" smtClean="0">
                <a:hlinkClick r:id="rId2"/>
              </a:rPr>
              <a:t>http</a:t>
            </a:r>
            <a:r>
              <a:rPr lang="en-US" sz="2400" dirty="0">
                <a:hlinkClick r:id="rId2"/>
              </a:rPr>
              <a:t>://cs229.stanford.edu/notes2019fall</a:t>
            </a:r>
            <a:r>
              <a:rPr lang="en-US" sz="2400" dirty="0" smtClean="0">
                <a:hlinkClick r:id="rId2"/>
              </a:rPr>
              <a:t>/</a:t>
            </a:r>
            <a:endParaRPr lang="en-US" sz="2400" dirty="0" smtClean="0"/>
          </a:p>
          <a:p>
            <a:pPr marL="0" indent="0">
              <a:buNone/>
            </a:pPr>
            <a:endParaRPr lang="en-US" sz="2400" dirty="0"/>
          </a:p>
          <a:p>
            <a:pPr marL="0" indent="0">
              <a:buNone/>
            </a:pPr>
            <a:r>
              <a:rPr lang="en-US" sz="2900" b="1" dirty="0" smtClean="0"/>
              <a:t>Supplementary materials</a:t>
            </a:r>
          </a:p>
          <a:p>
            <a:pPr marL="0" indent="0">
              <a:buNone/>
            </a:pPr>
            <a:endParaRPr lang="en-US" sz="2900" b="1" dirty="0" smtClean="0"/>
          </a:p>
          <a:p>
            <a:r>
              <a:rPr lang="en-US" sz="2600" dirty="0" smtClean="0"/>
              <a:t>Ian </a:t>
            </a:r>
            <a:r>
              <a:rPr lang="en-US" sz="2600" dirty="0" err="1"/>
              <a:t>Goodfellow</a:t>
            </a:r>
            <a:r>
              <a:rPr lang="en-US" sz="2600" dirty="0"/>
              <a:t>, </a:t>
            </a:r>
            <a:r>
              <a:rPr lang="en-US" sz="2600" dirty="0" err="1"/>
              <a:t>Yoshua</a:t>
            </a:r>
            <a:r>
              <a:rPr lang="en-US" sz="2600" dirty="0"/>
              <a:t> </a:t>
            </a:r>
            <a:r>
              <a:rPr lang="en-US" sz="2600" dirty="0" err="1"/>
              <a:t>Bengio</a:t>
            </a:r>
            <a:r>
              <a:rPr lang="en-US" sz="2600" dirty="0"/>
              <a:t>, Aaron </a:t>
            </a:r>
            <a:r>
              <a:rPr lang="en-US" sz="2600" dirty="0" err="1"/>
              <a:t>Courville</a:t>
            </a:r>
            <a:r>
              <a:rPr lang="en-US" sz="2600" dirty="0" smtClean="0"/>
              <a:t>. </a:t>
            </a:r>
            <a:r>
              <a:rPr lang="en-US" sz="2600" b="1" i="1" dirty="0"/>
              <a:t>Deep Learning</a:t>
            </a:r>
            <a:r>
              <a:rPr lang="en-US" sz="2600" dirty="0"/>
              <a:t>. </a:t>
            </a:r>
            <a:r>
              <a:rPr lang="en-US" sz="2600" dirty="0" smtClean="0"/>
              <a:t>2016</a:t>
            </a:r>
          </a:p>
          <a:p>
            <a:endParaRPr lang="en-US" sz="2600" dirty="0" smtClean="0"/>
          </a:p>
          <a:p>
            <a:r>
              <a:rPr lang="en-US" sz="2600" dirty="0" smtClean="0"/>
              <a:t>Kevin </a:t>
            </a:r>
            <a:r>
              <a:rPr lang="en-US" sz="2600" dirty="0"/>
              <a:t>P. Murphy. </a:t>
            </a:r>
            <a:r>
              <a:rPr lang="en-US" sz="2600" b="1" i="1" dirty="0"/>
              <a:t>Machine Learning: A Probabilistic Perspective</a:t>
            </a:r>
            <a:r>
              <a:rPr lang="en-US" sz="2600" b="1" i="1" dirty="0" smtClean="0"/>
              <a:t>. </a:t>
            </a:r>
            <a:r>
              <a:rPr lang="en-US" sz="2600" dirty="0" smtClean="0"/>
              <a:t>2012</a:t>
            </a:r>
          </a:p>
          <a:p>
            <a:endParaRPr lang="en-US" sz="2600" dirty="0"/>
          </a:p>
          <a:p>
            <a:r>
              <a:rPr lang="en-US" sz="2600" dirty="0"/>
              <a:t>Trevor Hastie, Robert </a:t>
            </a:r>
            <a:r>
              <a:rPr lang="en-US" sz="2600" dirty="0" err="1"/>
              <a:t>Tibshirani</a:t>
            </a:r>
            <a:r>
              <a:rPr lang="en-US" sz="2600" dirty="0"/>
              <a:t>, Jerome Friedman. </a:t>
            </a:r>
            <a:r>
              <a:rPr lang="en-US" sz="2600" b="1" i="1" dirty="0"/>
              <a:t>The Elements of Statistical Learning: Data Mining, Inference, and Prediction</a:t>
            </a:r>
            <a:r>
              <a:rPr lang="en-US" sz="2600" dirty="0"/>
              <a:t>, Second Edition (2nd Edition). 2016. </a:t>
            </a:r>
            <a:endParaRPr lang="en-US" sz="2600" dirty="0" smtClean="0"/>
          </a:p>
          <a:p>
            <a:endParaRPr lang="en-US" sz="2600" dirty="0" smtClean="0"/>
          </a:p>
          <a:p>
            <a:r>
              <a:rPr lang="en-US" sz="2600" dirty="0"/>
              <a:t>Bishop </a:t>
            </a:r>
            <a:r>
              <a:rPr lang="en-US" sz="2600" dirty="0" smtClean="0"/>
              <a:t>C,</a:t>
            </a:r>
            <a:r>
              <a:rPr lang="en-US" sz="2600" dirty="0"/>
              <a:t> </a:t>
            </a:r>
            <a:r>
              <a:rPr lang="en-US" sz="2600" b="1" i="1" dirty="0"/>
              <a:t>Pattern Recognition and Machine Learning</a:t>
            </a:r>
            <a:r>
              <a:rPr lang="en-US" sz="2600" dirty="0"/>
              <a:t>, </a:t>
            </a:r>
            <a:r>
              <a:rPr lang="en-US" sz="2600" dirty="0" smtClean="0"/>
              <a:t>2007</a:t>
            </a:r>
          </a:p>
          <a:p>
            <a:endParaRPr lang="en-US" sz="2600" dirty="0"/>
          </a:p>
          <a:p>
            <a:r>
              <a:rPr lang="en-US" sz="2600" dirty="0"/>
              <a:t>Mitchell </a:t>
            </a:r>
            <a:r>
              <a:rPr lang="en-US" sz="2600" dirty="0" smtClean="0"/>
              <a:t>T,</a:t>
            </a:r>
            <a:r>
              <a:rPr lang="en-US" sz="2600" dirty="0"/>
              <a:t> </a:t>
            </a:r>
            <a:r>
              <a:rPr lang="en-US" sz="2600" b="1" i="1" dirty="0"/>
              <a:t>Machine Learning</a:t>
            </a:r>
            <a:r>
              <a:rPr lang="en-US" sz="2600" dirty="0"/>
              <a:t>, McGraw-Hill, 1997</a:t>
            </a:r>
          </a:p>
          <a:p>
            <a:endParaRPr lang="en-US" dirty="0"/>
          </a:p>
        </p:txBody>
      </p:sp>
      <p:pic>
        <p:nvPicPr>
          <p:cNvPr id="5" name="Picture 4"/>
          <p:cNvPicPr>
            <a:picLocks noChangeAspect="1"/>
          </p:cNvPicPr>
          <p:nvPr/>
        </p:nvPicPr>
        <p:blipFill>
          <a:blip r:embed="rId3"/>
          <a:stretch>
            <a:fillRect/>
          </a:stretch>
        </p:blipFill>
        <p:spPr>
          <a:xfrm>
            <a:off x="9025905" y="2634721"/>
            <a:ext cx="1415554" cy="1692346"/>
          </a:xfrm>
          <a:prstGeom prst="rect">
            <a:avLst/>
          </a:prstGeom>
        </p:spPr>
      </p:pic>
      <p:pic>
        <p:nvPicPr>
          <p:cNvPr id="6" name="Picture 5"/>
          <p:cNvPicPr>
            <a:picLocks noChangeAspect="1"/>
          </p:cNvPicPr>
          <p:nvPr/>
        </p:nvPicPr>
        <p:blipFill>
          <a:blip r:embed="rId4"/>
          <a:stretch>
            <a:fillRect/>
          </a:stretch>
        </p:blipFill>
        <p:spPr>
          <a:xfrm>
            <a:off x="9025905" y="660171"/>
            <a:ext cx="1415554" cy="1839813"/>
          </a:xfrm>
          <a:prstGeom prst="rect">
            <a:avLst/>
          </a:prstGeom>
        </p:spPr>
      </p:pic>
      <p:pic>
        <p:nvPicPr>
          <p:cNvPr id="7" name="Picture 6"/>
          <p:cNvPicPr>
            <a:picLocks noChangeAspect="1"/>
          </p:cNvPicPr>
          <p:nvPr/>
        </p:nvPicPr>
        <p:blipFill>
          <a:blip r:embed="rId5"/>
          <a:stretch>
            <a:fillRect/>
          </a:stretch>
        </p:blipFill>
        <p:spPr>
          <a:xfrm>
            <a:off x="9025905" y="4461805"/>
            <a:ext cx="1548453" cy="2045325"/>
          </a:xfrm>
          <a:prstGeom prst="rect">
            <a:avLst/>
          </a:prstGeom>
        </p:spPr>
      </p:pic>
      <p:pic>
        <p:nvPicPr>
          <p:cNvPr id="8" name="Picture 7"/>
          <p:cNvPicPr>
            <a:picLocks noChangeAspect="1"/>
          </p:cNvPicPr>
          <p:nvPr/>
        </p:nvPicPr>
        <p:blipFill>
          <a:blip r:embed="rId6"/>
          <a:stretch>
            <a:fillRect/>
          </a:stretch>
        </p:blipFill>
        <p:spPr>
          <a:xfrm>
            <a:off x="10688521" y="562719"/>
            <a:ext cx="1380849" cy="1926227"/>
          </a:xfrm>
          <a:prstGeom prst="rect">
            <a:avLst/>
          </a:prstGeom>
        </p:spPr>
      </p:pic>
      <p:pic>
        <p:nvPicPr>
          <p:cNvPr id="9" name="Picture 8"/>
          <p:cNvPicPr>
            <a:picLocks noChangeAspect="1"/>
          </p:cNvPicPr>
          <p:nvPr/>
        </p:nvPicPr>
        <p:blipFill>
          <a:blip r:embed="rId7"/>
          <a:stretch>
            <a:fillRect/>
          </a:stretch>
        </p:blipFill>
        <p:spPr>
          <a:xfrm>
            <a:off x="10700626" y="2686540"/>
            <a:ext cx="1368744" cy="1990637"/>
          </a:xfrm>
          <a:prstGeom prst="rect">
            <a:avLst/>
          </a:prstGeom>
        </p:spPr>
      </p:pic>
    </p:spTree>
    <p:extLst>
      <p:ext uri="{BB962C8B-B14F-4D97-AF65-F5344CB8AC3E}">
        <p14:creationId xmlns:p14="http://schemas.microsoft.com/office/powerpoint/2010/main" val="20139583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451" y="565151"/>
            <a:ext cx="9309100"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7824575"/>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z-Latn-AZ" b="1" dirty="0"/>
              <a:t>Key types of Machine Learnin</a:t>
            </a:r>
            <a:r>
              <a:rPr lang="en-US" b="1" dirty="0"/>
              <a:t>g</a:t>
            </a:r>
            <a:r>
              <a:rPr lang="az-Latn-AZ" b="1" dirty="0"/>
              <a:t> problems</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endParaRPr lang="en-US" dirty="0"/>
          </a:p>
          <a:p>
            <a:pPr marL="0" indent="0">
              <a:buNone/>
            </a:pPr>
            <a:r>
              <a:rPr lang="az-Latn-AZ" b="1" u="sng" dirty="0"/>
              <a:t>Supervised</a:t>
            </a:r>
            <a:r>
              <a:rPr lang="az-Latn-AZ" b="1" dirty="0"/>
              <a:t> machine learning: Learn to predict </a:t>
            </a:r>
            <a:r>
              <a:rPr lang="az-Latn-AZ" b="1" u="sng" dirty="0"/>
              <a:t>target values</a:t>
            </a:r>
            <a:r>
              <a:rPr lang="az-Latn-AZ" b="1" dirty="0"/>
              <a:t> from labelled data/</a:t>
            </a:r>
            <a:endParaRPr lang="en-US" dirty="0"/>
          </a:p>
          <a:p>
            <a:endParaRPr lang="en-US" dirty="0"/>
          </a:p>
          <a:p>
            <a:pPr lvl="0"/>
            <a:r>
              <a:rPr lang="az-Latn-AZ" b="1" dirty="0"/>
              <a:t>Classification (target values are discrete classes)</a:t>
            </a:r>
            <a:endParaRPr lang="en-US" dirty="0"/>
          </a:p>
          <a:p>
            <a:pPr lvl="0"/>
            <a:r>
              <a:rPr lang="az-Latn-AZ" b="1" dirty="0"/>
              <a:t>Regression (target values are continuous values)</a:t>
            </a:r>
            <a:endParaRPr lang="en-US" dirty="0"/>
          </a:p>
          <a:p>
            <a:pPr marL="0" indent="0">
              <a:buNone/>
            </a:pPr>
            <a:endParaRPr lang="en-US" dirty="0"/>
          </a:p>
          <a:p>
            <a:pPr marL="0" indent="0">
              <a:buNone/>
            </a:pPr>
            <a:r>
              <a:rPr lang="az-Latn-AZ" b="1" u="sng" dirty="0"/>
              <a:t>Unsupervised</a:t>
            </a:r>
            <a:r>
              <a:rPr lang="az-Latn-AZ" b="1" dirty="0"/>
              <a:t> machine learining: Find structure in </a:t>
            </a:r>
            <a:r>
              <a:rPr lang="az-Latn-AZ" b="1" i="1" dirty="0"/>
              <a:t>unlabeled data</a:t>
            </a:r>
            <a:endParaRPr lang="en-US" dirty="0"/>
          </a:p>
          <a:p>
            <a:pPr lvl="0"/>
            <a:r>
              <a:rPr lang="az-Latn-AZ" b="1" dirty="0"/>
              <a:t>Find groups of similar instances in the data (clusterin)</a:t>
            </a:r>
            <a:endParaRPr lang="en-US" dirty="0"/>
          </a:p>
          <a:p>
            <a:pPr lvl="0"/>
            <a:r>
              <a:rPr lang="az-Latn-AZ" b="1" dirty="0"/>
              <a:t>Finding unusual patterns (outlier detection)</a:t>
            </a:r>
            <a:endParaRPr lang="en-US" dirty="0"/>
          </a:p>
          <a:p>
            <a:pPr marL="0" indent="0">
              <a:buNone/>
            </a:pPr>
            <a:endParaRPr lang="en-US" dirty="0"/>
          </a:p>
          <a:p>
            <a:endParaRPr lang="en-US" dirty="0"/>
          </a:p>
        </p:txBody>
      </p:sp>
    </p:spTree>
    <p:extLst>
      <p:ext uri="{BB962C8B-B14F-4D97-AF65-F5344CB8AC3E}">
        <p14:creationId xmlns:p14="http://schemas.microsoft.com/office/powerpoint/2010/main" val="4624736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l="5829" t="14110" r="4410" b="19363"/>
          <a:stretch>
            <a:fillRect/>
          </a:stretch>
        </p:blipFill>
        <p:spPr bwMode="auto">
          <a:xfrm>
            <a:off x="830263" y="919162"/>
            <a:ext cx="10084516" cy="469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69667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36600" y="365125"/>
            <a:ext cx="9410700" cy="6228343"/>
          </a:xfrm>
          <a:prstGeom prst="rect">
            <a:avLst/>
          </a:prstGeom>
        </p:spPr>
      </p:pic>
    </p:spTree>
    <p:extLst>
      <p:ext uri="{BB962C8B-B14F-4D97-AF65-F5344CB8AC3E}">
        <p14:creationId xmlns:p14="http://schemas.microsoft.com/office/powerpoint/2010/main" val="202771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nvGraphicFramePr>
        <p:xfrm>
          <a:off x="2230677" y="990600"/>
          <a:ext cx="7388227" cy="3495339"/>
        </p:xfrm>
        <a:graphic>
          <a:graphicData uri="http://schemas.openxmlformats.org/drawingml/2006/chart">
            <c:chart xmlns:c="http://schemas.openxmlformats.org/drawingml/2006/chart" xmlns:r="http://schemas.openxmlformats.org/officeDocument/2006/relationships" r:id="rId2"/>
          </a:graphicData>
        </a:graphic>
      </p:graphicFrame>
      <p:sp>
        <p:nvSpPr>
          <p:cNvPr id="26627" name="Content Placeholder 2"/>
          <p:cNvSpPr txBox="1">
            <a:spLocks/>
          </p:cNvSpPr>
          <p:nvPr/>
        </p:nvSpPr>
        <p:spPr bwMode="auto">
          <a:xfrm>
            <a:off x="508000" y="381000"/>
            <a:ext cx="10972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US" altLang="en-US" sz="3733"/>
              <a:t>Housing price prediction. </a:t>
            </a:r>
          </a:p>
        </p:txBody>
      </p:sp>
      <p:sp>
        <p:nvSpPr>
          <p:cNvPr id="26628" name="TextBox 7"/>
          <p:cNvSpPr txBox="1">
            <a:spLocks noChangeArrowheads="1"/>
          </p:cNvSpPr>
          <p:nvPr/>
        </p:nvSpPr>
        <p:spPr bwMode="auto">
          <a:xfrm>
            <a:off x="1150687" y="2095501"/>
            <a:ext cx="12863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400"/>
              <a:t>Price ($) </a:t>
            </a:r>
          </a:p>
          <a:p>
            <a:pPr algn="ctr"/>
            <a:r>
              <a:rPr lang="en-US" altLang="en-US" sz="2400"/>
              <a:t>in 1000’s</a:t>
            </a:r>
          </a:p>
        </p:txBody>
      </p:sp>
      <p:sp>
        <p:nvSpPr>
          <p:cNvPr id="26629" name="TextBox 8"/>
          <p:cNvSpPr txBox="1">
            <a:spLocks noChangeArrowheads="1"/>
          </p:cNvSpPr>
          <p:nvPr/>
        </p:nvSpPr>
        <p:spPr bwMode="auto">
          <a:xfrm>
            <a:off x="5424948" y="4455585"/>
            <a:ext cx="1704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400"/>
              <a:t>Size in feet</a:t>
            </a:r>
            <a:r>
              <a:rPr lang="en-US" altLang="en-US" sz="2400" baseline="30000"/>
              <a:t>2</a:t>
            </a:r>
            <a:r>
              <a:rPr lang="en-US" altLang="en-US" sz="2400"/>
              <a:t> </a:t>
            </a:r>
          </a:p>
        </p:txBody>
      </p:sp>
      <p:sp>
        <p:nvSpPr>
          <p:cNvPr id="10" name="Content Placeholder 2"/>
          <p:cNvSpPr txBox="1">
            <a:spLocks/>
          </p:cNvSpPr>
          <p:nvPr/>
        </p:nvSpPr>
        <p:spPr bwMode="auto">
          <a:xfrm>
            <a:off x="6400800" y="5245100"/>
            <a:ext cx="5486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US" altLang="en-US" u="sng" dirty="0"/>
              <a:t>Regression:</a:t>
            </a:r>
            <a:r>
              <a:rPr lang="en-US" altLang="en-US" dirty="0"/>
              <a:t> Predict continuous valued output (price)</a:t>
            </a:r>
          </a:p>
        </p:txBody>
      </p:sp>
      <p:sp>
        <p:nvSpPr>
          <p:cNvPr id="11" name="Content Placeholder 2"/>
          <p:cNvSpPr txBox="1">
            <a:spLocks/>
          </p:cNvSpPr>
          <p:nvPr/>
        </p:nvSpPr>
        <p:spPr bwMode="auto">
          <a:xfrm>
            <a:off x="508000" y="5245100"/>
            <a:ext cx="5486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US" altLang="en-US" u="sng"/>
              <a:t>Supervised Learning</a:t>
            </a:r>
          </a:p>
          <a:p>
            <a:pPr>
              <a:buFont typeface="Arial" panose="020B0604020202020204" pitchFamily="34" charset="0"/>
              <a:buNone/>
            </a:pPr>
            <a:r>
              <a:rPr lang="en-US" altLang="en-US"/>
              <a:t>“right answers” given</a:t>
            </a:r>
          </a:p>
        </p:txBody>
      </p:sp>
      <p:cxnSp>
        <p:nvCxnSpPr>
          <p:cNvPr id="13" name="Straight Connector 12"/>
          <p:cNvCxnSpPr/>
          <p:nvPr/>
        </p:nvCxnSpPr>
        <p:spPr>
          <a:xfrm>
            <a:off x="5994400" y="5359400"/>
            <a:ext cx="0" cy="142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32136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altLang="ru-RU" dirty="0">
                <a:solidFill>
                  <a:srgbClr val="FF0066"/>
                </a:solidFill>
              </a:rPr>
              <a:t>Classification or Regression?</a:t>
            </a:r>
          </a:p>
        </p:txBody>
      </p:sp>
      <p:sp>
        <p:nvSpPr>
          <p:cNvPr id="3075" name="Rectangle 3"/>
          <p:cNvSpPr>
            <a:spLocks noGrp="1" noChangeArrowheads="1"/>
          </p:cNvSpPr>
          <p:nvPr>
            <p:ph type="body" idx="1"/>
          </p:nvPr>
        </p:nvSpPr>
        <p:spPr/>
        <p:txBody>
          <a:bodyPr/>
          <a:lstStyle/>
          <a:p>
            <a:pPr eaLnBrk="1" hangingPunct="1"/>
            <a:r>
              <a:rPr lang="en-US" altLang="ru-RU" dirty="0"/>
              <a:t>The amount of rain that falls in a day is usually measured in either millimeters (mm) or inches. Suppose you use a learning algorithm to predict how much rain will fall tomorrow. Would you treat this as a classification or a regression problem?</a:t>
            </a:r>
          </a:p>
          <a:p>
            <a:pPr eaLnBrk="1" hangingPunct="1"/>
            <a:r>
              <a:rPr lang="en-US" altLang="ru-RU" b="1" dirty="0"/>
              <a:t>Regression</a:t>
            </a:r>
            <a:r>
              <a:rPr lang="en-US" altLang="ru-RU" dirty="0"/>
              <a:t> is appropriate when we are trying to predict a continuous-valued output, such as the amount of rainfall measured in inches or mm. </a:t>
            </a:r>
          </a:p>
        </p:txBody>
      </p:sp>
    </p:spTree>
    <p:extLst>
      <p:ext uri="{BB962C8B-B14F-4D97-AF65-F5344CB8AC3E}">
        <p14:creationId xmlns:p14="http://schemas.microsoft.com/office/powerpoint/2010/main" val="32801409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animEffect transition="in" filter="blinds(horizontal)">
                                      <p:cBhvr>
                                        <p:cTn id="7" dur="500"/>
                                        <p:tgtEl>
                                          <p:spTgt spid="30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ru-RU" dirty="0">
                <a:solidFill>
                  <a:srgbClr val="FF0066"/>
                </a:solidFill>
              </a:rPr>
              <a:t>Classification or Regression?</a:t>
            </a:r>
          </a:p>
        </p:txBody>
      </p:sp>
      <p:sp>
        <p:nvSpPr>
          <p:cNvPr id="4099" name="Rectangle 3"/>
          <p:cNvSpPr>
            <a:spLocks noGrp="1" noChangeArrowheads="1"/>
          </p:cNvSpPr>
          <p:nvPr>
            <p:ph type="body" idx="1"/>
          </p:nvPr>
        </p:nvSpPr>
        <p:spPr/>
        <p:txBody>
          <a:bodyPr/>
          <a:lstStyle/>
          <a:p>
            <a:pPr eaLnBrk="1" hangingPunct="1">
              <a:lnSpc>
                <a:spcPct val="80000"/>
              </a:lnSpc>
            </a:pPr>
            <a:r>
              <a:rPr lang="en-US" altLang="ru-RU" sz="2000" dirty="0"/>
              <a:t>Suppose you are working on stock market prediction, Typically tens of millions of shares of Microsoft stock are traded (i.e., bought/sold) each day. You would like to predict the number of Microsoft shares that will be traded tomorrow. Would you treat this as a classification or a regression problem?</a:t>
            </a:r>
          </a:p>
          <a:p>
            <a:pPr eaLnBrk="1" hangingPunct="1">
              <a:lnSpc>
                <a:spcPct val="80000"/>
              </a:lnSpc>
              <a:buFontTx/>
              <a:buNone/>
            </a:pPr>
            <a:endParaRPr lang="en-US" altLang="ru-RU" sz="2000" dirty="0"/>
          </a:p>
          <a:p>
            <a:pPr eaLnBrk="1" hangingPunct="1">
              <a:lnSpc>
                <a:spcPct val="80000"/>
              </a:lnSpc>
            </a:pPr>
            <a:r>
              <a:rPr lang="en-US" altLang="ru-RU" sz="2000" dirty="0"/>
              <a:t>Classification is appropriate when we are trying to predict one of a small number of discrete-valued outputs. Even though the number of shares traded is technically discrete-valued (i.e., an integer), it would be more natural to treat it as a continuous value </a:t>
            </a:r>
          </a:p>
          <a:p>
            <a:pPr eaLnBrk="1" hangingPunct="1">
              <a:lnSpc>
                <a:spcPct val="80000"/>
              </a:lnSpc>
            </a:pPr>
            <a:r>
              <a:rPr lang="en-US" altLang="ru-RU" sz="2000" b="1" dirty="0"/>
              <a:t>Regression </a:t>
            </a:r>
            <a:r>
              <a:rPr lang="en-US" altLang="ru-RU" sz="2000" dirty="0"/>
              <a:t>is appropriate when we are trying to predict a continuous-valued output, since as the price of a stock (similar to the housing prices example in the lectures). </a:t>
            </a:r>
          </a:p>
        </p:txBody>
      </p:sp>
    </p:spTree>
    <p:extLst>
      <p:ext uri="{BB962C8B-B14F-4D97-AF65-F5344CB8AC3E}">
        <p14:creationId xmlns:p14="http://schemas.microsoft.com/office/powerpoint/2010/main" val="718103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ru-RU" dirty="0">
                <a:solidFill>
                  <a:srgbClr val="FF0066"/>
                </a:solidFill>
              </a:rPr>
              <a:t> Classification or Regression?</a:t>
            </a:r>
          </a:p>
        </p:txBody>
      </p:sp>
      <p:sp>
        <p:nvSpPr>
          <p:cNvPr id="9219" name="Rectangle 3"/>
          <p:cNvSpPr>
            <a:spLocks noGrp="1" noChangeArrowheads="1"/>
          </p:cNvSpPr>
          <p:nvPr>
            <p:ph type="body" idx="1"/>
          </p:nvPr>
        </p:nvSpPr>
        <p:spPr/>
        <p:txBody>
          <a:bodyPr/>
          <a:lstStyle/>
          <a:p>
            <a:pPr eaLnBrk="1" hangingPunct="1">
              <a:lnSpc>
                <a:spcPct val="80000"/>
              </a:lnSpc>
            </a:pPr>
            <a:r>
              <a:rPr lang="en-US" altLang="ru-RU" dirty="0"/>
              <a:t>Suppose you are working on weather prediction, and your weather station makes one of three predictions for each day's weather: Sunny, Cloudy or Rainy. You'd like to use a learning algorithm to predict tomorrow's weather. Would you treat this as a classification or a regression problem?</a:t>
            </a:r>
          </a:p>
          <a:p>
            <a:pPr eaLnBrk="1" hangingPunct="1">
              <a:lnSpc>
                <a:spcPct val="80000"/>
              </a:lnSpc>
            </a:pPr>
            <a:r>
              <a:rPr lang="en-US" altLang="ru-RU" b="1" dirty="0"/>
              <a:t>Classification</a:t>
            </a:r>
            <a:r>
              <a:rPr lang="en-US" altLang="ru-RU" dirty="0"/>
              <a:t> is appropriate when we are trying to predict one of a small number of discrete-valued outputs, such as whether it is Sunny (which we might designate as class 0), Cloudy (say class 1) or Rainy (class 2). </a:t>
            </a:r>
          </a:p>
        </p:txBody>
      </p:sp>
    </p:spTree>
    <p:extLst>
      <p:ext uri="{BB962C8B-B14F-4D97-AF65-F5344CB8AC3E}">
        <p14:creationId xmlns:p14="http://schemas.microsoft.com/office/powerpoint/2010/main" val="2287664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Libraries</a:t>
            </a:r>
          </a:p>
        </p:txBody>
      </p:sp>
      <p:pic>
        <p:nvPicPr>
          <p:cNvPr id="62466" name="Picture 2" descr="Image result for machine learning librari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6390" y="2004510"/>
            <a:ext cx="9448019" cy="396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1619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az-Latn-AZ" altLang="en-US" sz="4000" i="1" dirty="0">
                <a:solidFill>
                  <a:schemeClr val="accent1">
                    <a:lumMod val="75000"/>
                  </a:schemeClr>
                </a:solidFill>
                <a:latin typeface="Arial Rounded MT Bold" panose="020F0704030504030204" pitchFamily="34" charset="0"/>
                <a:ea typeface="Times New Roman" panose="02020603050405020304" pitchFamily="18" charset="0"/>
              </a:rPr>
              <a:t>Scikit learn: Python Machine Learning Library</a:t>
            </a:r>
            <a:endParaRPr lang="en-US" sz="4000" i="1" dirty="0">
              <a:solidFill>
                <a:schemeClr val="accent1">
                  <a:lumMod val="75000"/>
                </a:schemeClr>
              </a:solidFill>
            </a:endParaRPr>
          </a:p>
        </p:txBody>
      </p:sp>
      <p:sp>
        <p:nvSpPr>
          <p:cNvPr id="3" name="Content Placeholder 2"/>
          <p:cNvSpPr>
            <a:spLocks noGrp="1"/>
          </p:cNvSpPr>
          <p:nvPr>
            <p:ph idx="1"/>
          </p:nvPr>
        </p:nvSpPr>
        <p:spPr/>
        <p:txBody>
          <a:bodyPr>
            <a:normAutofit/>
          </a:bodyPr>
          <a:lstStyle/>
          <a:p>
            <a:pPr marL="0" lvl="0" indent="0" eaLnBrk="0" fontAlgn="base" hangingPunct="0">
              <a:lnSpc>
                <a:spcPct val="100000"/>
              </a:lnSpc>
              <a:spcBef>
                <a:spcPct val="0"/>
              </a:spcBef>
              <a:spcAft>
                <a:spcPct val="0"/>
              </a:spcAft>
              <a:buFontTx/>
              <a:buChar char="•"/>
              <a:tabLst>
                <a:tab pos="720725" algn="l"/>
              </a:tabLst>
            </a:pPr>
            <a:endParaRPr lang="az-Latn-AZ" altLang="en-US" sz="2400" b="1" dirty="0">
              <a:solidFill>
                <a:srgbClr val="003366"/>
              </a:solidFill>
              <a:latin typeface="Arial" panose="020B0604020202020204" pitchFamily="34" charset="0"/>
              <a:ea typeface="Times New Roman" panose="02020603050405020304" pitchFamily="18" charset="0"/>
            </a:endParaRPr>
          </a:p>
          <a:p>
            <a:pPr marL="0" lvl="0" indent="0" eaLnBrk="0" fontAlgn="base" hangingPunct="0">
              <a:lnSpc>
                <a:spcPct val="100000"/>
              </a:lnSpc>
              <a:spcBef>
                <a:spcPct val="0"/>
              </a:spcBef>
              <a:spcAft>
                <a:spcPct val="0"/>
              </a:spcAft>
              <a:buFontTx/>
              <a:buChar char="•"/>
              <a:tabLst>
                <a:tab pos="720725" algn="l"/>
              </a:tabLst>
            </a:pPr>
            <a:r>
              <a:rPr lang="az-Latn-AZ" altLang="en-US" sz="2400" dirty="0">
                <a:latin typeface="Arial" panose="020B0604020202020204" pitchFamily="34" charset="0"/>
                <a:ea typeface="Times New Roman" panose="02020603050405020304" pitchFamily="18" charset="0"/>
              </a:rPr>
              <a:t>Scikit-learn Homepage </a:t>
            </a:r>
            <a:r>
              <a:rPr lang="az-Latn-AZ" altLang="en-US" sz="2400" dirty="0">
                <a:latin typeface="Arial" panose="020B0604020202020204" pitchFamily="34" charset="0"/>
                <a:ea typeface="Times New Roman" panose="02020603050405020304" pitchFamily="18" charset="0"/>
                <a:hlinkClick r:id="rId2"/>
              </a:rPr>
              <a:t>http://scikit-learn.org</a:t>
            </a:r>
            <a:endParaRPr lang="en-US" altLang="en-US" sz="2400" dirty="0">
              <a:latin typeface="Arial" panose="020B0604020202020204" pitchFamily="34" charset="0"/>
              <a:ea typeface="Times New Roman" panose="02020603050405020304" pitchFamily="18" charset="0"/>
            </a:endParaRPr>
          </a:p>
          <a:p>
            <a:pPr marL="0" lvl="0" indent="0" eaLnBrk="0" fontAlgn="base" hangingPunct="0">
              <a:lnSpc>
                <a:spcPct val="100000"/>
              </a:lnSpc>
              <a:spcBef>
                <a:spcPct val="0"/>
              </a:spcBef>
              <a:spcAft>
                <a:spcPct val="0"/>
              </a:spcAft>
              <a:buFontTx/>
              <a:buChar char="•"/>
              <a:tabLst>
                <a:tab pos="720725" algn="l"/>
              </a:tabLst>
            </a:pPr>
            <a:r>
              <a:rPr lang="az-Latn-AZ" altLang="en-US" sz="2400" dirty="0">
                <a:latin typeface="Arial" panose="020B0604020202020204" pitchFamily="34" charset="0"/>
                <a:ea typeface="Times New Roman" panose="02020603050405020304" pitchFamily="18" charset="0"/>
              </a:rPr>
              <a:t>Scikit-learn User Guide  </a:t>
            </a:r>
            <a:r>
              <a:rPr lang="az-Latn-AZ" altLang="en-US" sz="2400" dirty="0">
                <a:latin typeface="Arial" panose="020B0604020202020204" pitchFamily="34" charset="0"/>
                <a:ea typeface="Times New Roman" panose="02020603050405020304" pitchFamily="18" charset="0"/>
                <a:hlinkClick r:id="rId3"/>
              </a:rPr>
              <a:t>http://scikit-learn.org/stable/user_guide.html</a:t>
            </a:r>
            <a:endParaRPr lang="en-US" altLang="en-US" sz="2400" dirty="0">
              <a:latin typeface="Arial" panose="020B0604020202020204" pitchFamily="34" charset="0"/>
            </a:endParaRPr>
          </a:p>
          <a:p>
            <a:pPr marL="0" lvl="0" indent="0" eaLnBrk="0" fontAlgn="base" hangingPunct="0">
              <a:lnSpc>
                <a:spcPct val="100000"/>
              </a:lnSpc>
              <a:spcBef>
                <a:spcPct val="0"/>
              </a:spcBef>
              <a:spcAft>
                <a:spcPct val="0"/>
              </a:spcAft>
              <a:buFontTx/>
              <a:buChar char="•"/>
              <a:tabLst>
                <a:tab pos="720725" algn="l"/>
              </a:tabLst>
            </a:pPr>
            <a:r>
              <a:rPr lang="az-Latn-AZ" altLang="en-US" sz="2400" dirty="0">
                <a:latin typeface="Arial" panose="020B0604020202020204" pitchFamily="34" charset="0"/>
                <a:ea typeface="Times New Roman" panose="02020603050405020304" pitchFamily="18" charset="0"/>
              </a:rPr>
              <a:t>Scikit-learn API reference </a:t>
            </a:r>
            <a:r>
              <a:rPr lang="az-Latn-AZ" altLang="en-US" sz="2400" dirty="0">
                <a:latin typeface="Arial" panose="020B0604020202020204" pitchFamily="34" charset="0"/>
                <a:ea typeface="Times New Roman" panose="02020603050405020304" pitchFamily="18" charset="0"/>
                <a:hlinkClick r:id="rId4"/>
              </a:rPr>
              <a:t>http://scikit-learn.org/stable/modules/classes.html</a:t>
            </a:r>
            <a:endParaRPr lang="en-US" altLang="en-US" sz="2400" dirty="0">
              <a:latin typeface="Arial" panose="020B0604020202020204" pitchFamily="34" charset="0"/>
            </a:endParaRPr>
          </a:p>
          <a:p>
            <a:pPr marL="0" lvl="0" indent="0" eaLnBrk="0" fontAlgn="base" hangingPunct="0">
              <a:lnSpc>
                <a:spcPct val="100000"/>
              </a:lnSpc>
              <a:spcBef>
                <a:spcPct val="0"/>
              </a:spcBef>
              <a:spcAft>
                <a:spcPct val="0"/>
              </a:spcAft>
              <a:buFontTx/>
              <a:buChar char="•"/>
              <a:tabLst>
                <a:tab pos="720725" algn="l"/>
              </a:tabLst>
            </a:pPr>
            <a:r>
              <a:rPr lang="az-Latn-AZ" altLang="en-US" sz="2400" dirty="0">
                <a:latin typeface="Arial" panose="020B0604020202020204" pitchFamily="34" charset="0"/>
                <a:ea typeface="Times New Roman" panose="02020603050405020304" pitchFamily="18" charset="0"/>
              </a:rPr>
              <a:t>In Python, we typically import classes and functions we need like this:</a:t>
            </a:r>
            <a:endParaRPr lang="en-US" altLang="en-US" sz="2400" dirty="0">
              <a:latin typeface="Arial" panose="020B0604020202020204" pitchFamily="34" charset="0"/>
            </a:endParaRPr>
          </a:p>
          <a:p>
            <a:pPr marL="0" lvl="0" indent="0" eaLnBrk="0" fontAlgn="base" hangingPunct="0">
              <a:lnSpc>
                <a:spcPct val="100000"/>
              </a:lnSpc>
              <a:spcBef>
                <a:spcPct val="0"/>
              </a:spcBef>
              <a:spcAft>
                <a:spcPct val="0"/>
              </a:spcAft>
              <a:buNone/>
              <a:tabLst>
                <a:tab pos="720725" algn="l"/>
              </a:tabLst>
            </a:pPr>
            <a:r>
              <a:rPr lang="az-Latn-AZ" altLang="en-US" sz="2400" dirty="0">
                <a:latin typeface="Courier New" panose="02070309020205020404" pitchFamily="49" charset="0"/>
                <a:ea typeface="Times New Roman" panose="02020603050405020304" pitchFamily="18" charset="0"/>
                <a:cs typeface="Courier New" panose="02070309020205020404" pitchFamily="49" charset="0"/>
              </a:rPr>
              <a:t>from sklearn.model_selection import train_test_split</a:t>
            </a:r>
            <a:endParaRPr lang="en-US" altLang="en-US" sz="2400" dirty="0"/>
          </a:p>
          <a:p>
            <a:pPr marL="0" lvl="0" indent="0" eaLnBrk="0" fontAlgn="base" hangingPunct="0">
              <a:lnSpc>
                <a:spcPct val="100000"/>
              </a:lnSpc>
              <a:spcBef>
                <a:spcPct val="0"/>
              </a:spcBef>
              <a:spcAft>
                <a:spcPct val="0"/>
              </a:spcAft>
              <a:buNone/>
              <a:tabLst>
                <a:tab pos="720725" algn="l"/>
              </a:tabLst>
            </a:pPr>
            <a:r>
              <a:rPr lang="az-Latn-AZ" altLang="en-US" sz="2400" dirty="0">
                <a:latin typeface="Courier New" panose="02070309020205020404" pitchFamily="49" charset="0"/>
                <a:ea typeface="Times New Roman" panose="02020603050405020304" pitchFamily="18" charset="0"/>
                <a:cs typeface="Courier New" panose="02070309020205020404" pitchFamily="49" charset="0"/>
              </a:rPr>
              <a:t>from sklearn.tree import DecisionTreeClassifier</a:t>
            </a:r>
            <a:endParaRPr lang="en-US" altLang="en-US" sz="2400" dirty="0"/>
          </a:p>
          <a:p>
            <a:endParaRPr lang="en-US" dirty="0"/>
          </a:p>
        </p:txBody>
      </p:sp>
      <p:pic>
        <p:nvPicPr>
          <p:cNvPr id="72709" name="Picture 5"/>
          <p:cNvPicPr>
            <a:picLocks noChangeAspect="1" noChangeArrowheads="1"/>
          </p:cNvPicPr>
          <p:nvPr/>
        </p:nvPicPr>
        <p:blipFill>
          <a:blip r:embed="rId5">
            <a:extLst>
              <a:ext uri="{28A0092B-C50C-407E-A947-70E740481C1C}">
                <a14:useLocalDpi xmlns:a14="http://schemas.microsoft.com/office/drawing/2010/main" val="0"/>
              </a:ext>
            </a:extLst>
          </a:blip>
          <a:srcRect l="58701" t="22299" r="7117" b="59859"/>
          <a:stretch>
            <a:fillRect/>
          </a:stretch>
        </p:blipFill>
        <p:spPr bwMode="auto">
          <a:xfrm>
            <a:off x="7951913" y="1166019"/>
            <a:ext cx="3216150" cy="104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21107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z-Latn-AZ" b="1" i="1" dirty="0">
                <a:solidFill>
                  <a:schemeClr val="accent1">
                    <a:lumMod val="75000"/>
                  </a:schemeClr>
                </a:solidFill>
              </a:rPr>
              <a:t>SciPy Library: Scientific Computing Tools</a:t>
            </a:r>
            <a:endParaRPr lang="en-US" i="1" dirty="0">
              <a:solidFill>
                <a:schemeClr val="accent1">
                  <a:lumMod val="75000"/>
                </a:schemeClr>
              </a:solidFill>
            </a:endParaRPr>
          </a:p>
        </p:txBody>
      </p:sp>
      <p:sp>
        <p:nvSpPr>
          <p:cNvPr id="3" name="Content Placeholder 2"/>
          <p:cNvSpPr>
            <a:spLocks noGrp="1"/>
          </p:cNvSpPr>
          <p:nvPr>
            <p:ph idx="1"/>
          </p:nvPr>
        </p:nvSpPr>
        <p:spPr/>
        <p:txBody>
          <a:bodyPr/>
          <a:lstStyle/>
          <a:p>
            <a:pPr lvl="0"/>
            <a:endParaRPr lang="az-Latn-AZ" b="1" dirty="0"/>
          </a:p>
          <a:p>
            <a:pPr lvl="0"/>
            <a:endParaRPr lang="az-Latn-AZ" dirty="0"/>
          </a:p>
          <a:p>
            <a:pPr lvl="0"/>
            <a:r>
              <a:rPr lang="az-Latn-AZ" dirty="0"/>
              <a:t>Provides a variety of useful scientific computing tools, including statistical distirbutions, optimization of functions, linear algerba, and a variety of specialized mathematical functions.</a:t>
            </a:r>
            <a:endParaRPr lang="en-US" dirty="0"/>
          </a:p>
          <a:p>
            <a:pPr lvl="0"/>
            <a:r>
              <a:rPr lang="az-Latn-AZ" dirty="0"/>
              <a:t>With scikit-learn, it provides support for </a:t>
            </a:r>
            <a:r>
              <a:rPr lang="az-Latn-AZ" i="1" dirty="0"/>
              <a:t>sparse matrices,</a:t>
            </a:r>
            <a:r>
              <a:rPr lang="az-Latn-AZ" dirty="0"/>
              <a:t> a way to store large tables that consist mostly of zeros.</a:t>
            </a:r>
            <a:endParaRPr lang="en-US" dirty="0"/>
          </a:p>
          <a:p>
            <a:pPr lvl="0"/>
            <a:r>
              <a:rPr lang="az-Latn-AZ" dirty="0"/>
              <a:t>Example import: </a:t>
            </a:r>
            <a:r>
              <a:rPr lang="az-Latn-AZ" i="1" dirty="0"/>
              <a:t>import scipy as sp</a:t>
            </a:r>
            <a:endParaRPr lang="en-US" i="1" dirty="0"/>
          </a:p>
          <a:p>
            <a:endParaRPr lang="en-US" dirty="0"/>
          </a:p>
        </p:txBody>
      </p:sp>
      <p:pic>
        <p:nvPicPr>
          <p:cNvPr id="73731" name="Picture 3"/>
          <p:cNvPicPr>
            <a:picLocks noChangeAspect="1" noChangeArrowheads="1"/>
          </p:cNvPicPr>
          <p:nvPr/>
        </p:nvPicPr>
        <p:blipFill>
          <a:blip r:embed="rId2">
            <a:extLst>
              <a:ext uri="{28A0092B-C50C-407E-A947-70E740481C1C}">
                <a14:useLocalDpi xmlns:a14="http://schemas.microsoft.com/office/drawing/2010/main" val="0"/>
              </a:ext>
            </a:extLst>
          </a:blip>
          <a:srcRect l="28465" t="22772" r="58908" b="61653"/>
          <a:stretch>
            <a:fillRect/>
          </a:stretch>
        </p:blipFill>
        <p:spPr bwMode="auto">
          <a:xfrm>
            <a:off x="5105400" y="1579791"/>
            <a:ext cx="1390650" cy="1076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6715156" y="2064822"/>
            <a:ext cx="4270344" cy="461665"/>
          </a:xfrm>
          <a:prstGeom prst="rect">
            <a:avLst/>
          </a:prstGeom>
        </p:spPr>
        <p:txBody>
          <a:bodyPr wrap="square">
            <a:spAutoFit/>
          </a:bodyPr>
          <a:lstStyle/>
          <a:p>
            <a:pPr algn="r"/>
            <a:r>
              <a:rPr lang="az-Latn-AZ" sz="2400" b="1" u="sng" dirty="0">
                <a:solidFill>
                  <a:srgbClr val="003366"/>
                </a:solidFill>
                <a:latin typeface="Courier New" panose="02070309020205020404" pitchFamily="49" charset="0"/>
                <a:ea typeface="Arial Unicode MS" panose="020B0604020202020204" pitchFamily="34" charset="-128"/>
                <a:hlinkClick r:id="rId3"/>
              </a:rPr>
              <a:t>http://www.scipy.org/</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585577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z-Latn-AZ" b="1" i="1" dirty="0">
                <a:solidFill>
                  <a:schemeClr val="accent1">
                    <a:lumMod val="75000"/>
                  </a:schemeClr>
                </a:solidFill>
              </a:rPr>
              <a:t>NumPy: Scientific Computing Library</a:t>
            </a:r>
            <a:endParaRPr lang="en-US" i="1" dirty="0">
              <a:solidFill>
                <a:schemeClr val="accent1">
                  <a:lumMod val="75000"/>
                </a:schemeClr>
              </a:solidFill>
            </a:endParaRPr>
          </a:p>
        </p:txBody>
      </p:sp>
      <p:sp>
        <p:nvSpPr>
          <p:cNvPr id="3" name="Content Placeholder 2"/>
          <p:cNvSpPr>
            <a:spLocks noGrp="1"/>
          </p:cNvSpPr>
          <p:nvPr>
            <p:ph idx="1"/>
          </p:nvPr>
        </p:nvSpPr>
        <p:spPr/>
        <p:txBody>
          <a:bodyPr/>
          <a:lstStyle/>
          <a:p>
            <a:pPr lvl="0"/>
            <a:endParaRPr lang="az-Latn-AZ" b="1" dirty="0"/>
          </a:p>
          <a:p>
            <a:pPr lvl="0"/>
            <a:endParaRPr lang="az-Latn-AZ" b="1" dirty="0"/>
          </a:p>
          <a:p>
            <a:pPr lvl="0"/>
            <a:r>
              <a:rPr lang="az-Latn-AZ" dirty="0"/>
              <a:t>Provides fundamental multi-dimensional arrays.</a:t>
            </a:r>
            <a:endParaRPr lang="en-US" dirty="0"/>
          </a:p>
          <a:p>
            <a:pPr lvl="0"/>
            <a:r>
              <a:rPr lang="az-Latn-AZ" dirty="0"/>
              <a:t>Typically, data that is input to scikit-learn will be in the form of a NumPy array.</a:t>
            </a:r>
            <a:endParaRPr lang="en-US" dirty="0"/>
          </a:p>
          <a:p>
            <a:pPr lvl="0"/>
            <a:r>
              <a:rPr lang="az-Latn-AZ" dirty="0"/>
              <a:t>Example impport: </a:t>
            </a:r>
            <a:r>
              <a:rPr lang="az-Latn-AZ" i="1" dirty="0"/>
              <a:t>import numpy as  np</a:t>
            </a:r>
            <a:endParaRPr lang="en-US" i="1" dirty="0"/>
          </a:p>
          <a:p>
            <a:endParaRPr lang="en-US" dirty="0"/>
          </a:p>
        </p:txBody>
      </p:sp>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l="27342" t="20174" r="59705" b="61229"/>
          <a:stretch>
            <a:fillRect/>
          </a:stretch>
        </p:blipFill>
        <p:spPr bwMode="auto">
          <a:xfrm>
            <a:off x="5168900" y="1528762"/>
            <a:ext cx="1303337" cy="1168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6747827" y="1766371"/>
            <a:ext cx="3856673" cy="738664"/>
          </a:xfrm>
          <a:prstGeom prst="rect">
            <a:avLst/>
          </a:prstGeom>
        </p:spPr>
        <p:txBody>
          <a:bodyPr wrap="square">
            <a:spAutoFit/>
          </a:bodyPr>
          <a:lstStyle/>
          <a:p>
            <a:pPr algn="r"/>
            <a:r>
              <a:rPr lang="az-Latn-AZ" sz="2400" b="1" u="sng" dirty="0">
                <a:solidFill>
                  <a:srgbClr val="0000FF"/>
                </a:solidFill>
                <a:latin typeface="Courier New" panose="02070309020205020404" pitchFamily="49" charset="0"/>
                <a:ea typeface="Arial Unicode MS" panose="020B0604020202020204" pitchFamily="34" charset="-128"/>
                <a:hlinkClick r:id="rId3"/>
              </a:rPr>
              <a:t>http://www.numpy.org</a:t>
            </a:r>
            <a:r>
              <a:rPr lang="az-Latn-AZ" b="1" u="sng" dirty="0">
                <a:solidFill>
                  <a:srgbClr val="0000FF"/>
                </a:solidFill>
                <a:latin typeface="Courier New" panose="02070309020205020404" pitchFamily="49" charset="0"/>
                <a:ea typeface="Arial Unicode MS" panose="020B0604020202020204" pitchFamily="34" charset="-128"/>
                <a:hlinkClick r:id="rId3"/>
              </a:rPr>
              <a:t>/</a:t>
            </a:r>
            <a:r>
              <a:rPr lang="az-Latn-AZ" b="1" u="sng" dirty="0">
                <a:solidFill>
                  <a:srgbClr val="0000FF"/>
                </a:solidFill>
                <a:latin typeface="Courier New" panose="02070309020205020404" pitchFamily="49" charset="0"/>
                <a:ea typeface="Arial Unicode MS" panose="020B0604020202020204" pitchFamily="34" charset="-128"/>
              </a:rPr>
              <a:t> </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084622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z-Latn-AZ" b="1" i="1" dirty="0">
                <a:solidFill>
                  <a:schemeClr val="accent1">
                    <a:lumMod val="75000"/>
                  </a:schemeClr>
                </a:solidFill>
              </a:rPr>
              <a:t>Pandas: Data Manipulation and Analysis</a:t>
            </a:r>
            <a:endParaRPr lang="en-US" i="1" dirty="0">
              <a:solidFill>
                <a:schemeClr val="accent1">
                  <a:lumMod val="75000"/>
                </a:schemeClr>
              </a:solidFill>
            </a:endParaRPr>
          </a:p>
        </p:txBody>
      </p:sp>
      <p:sp>
        <p:nvSpPr>
          <p:cNvPr id="3" name="Content Placeholder 2"/>
          <p:cNvSpPr>
            <a:spLocks noGrp="1"/>
          </p:cNvSpPr>
          <p:nvPr>
            <p:ph idx="1"/>
          </p:nvPr>
        </p:nvSpPr>
        <p:spPr/>
        <p:txBody>
          <a:bodyPr/>
          <a:lstStyle/>
          <a:p>
            <a:pPr lvl="0"/>
            <a:endParaRPr lang="az-Latn-AZ" b="1" dirty="0"/>
          </a:p>
          <a:p>
            <a:pPr lvl="0"/>
            <a:endParaRPr lang="az-Latn-AZ" b="1" dirty="0"/>
          </a:p>
          <a:p>
            <a:pPr lvl="0"/>
            <a:r>
              <a:rPr lang="az-Latn-AZ" dirty="0"/>
              <a:t>Provides key data structures like DataFrame</a:t>
            </a:r>
            <a:endParaRPr lang="en-US" dirty="0"/>
          </a:p>
          <a:p>
            <a:pPr lvl="0"/>
            <a:r>
              <a:rPr lang="az-Latn-AZ" dirty="0"/>
              <a:t>Also, support for reading/writing data in different formats</a:t>
            </a:r>
            <a:endParaRPr lang="en-US" dirty="0"/>
          </a:p>
          <a:p>
            <a:pPr lvl="0"/>
            <a:r>
              <a:rPr lang="az-Latn-AZ" dirty="0"/>
              <a:t>Example import: </a:t>
            </a:r>
            <a:r>
              <a:rPr lang="az-Latn-AZ" i="1" dirty="0"/>
              <a:t>import pandas as pd</a:t>
            </a:r>
            <a:endParaRPr lang="en-US" i="1" dirty="0"/>
          </a:p>
          <a:p>
            <a:endParaRPr lang="en-US" dirty="0"/>
          </a:p>
        </p:txBody>
      </p:sp>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l="25365" t="23291" r="43376" b="66330"/>
          <a:stretch>
            <a:fillRect/>
          </a:stretch>
        </p:blipFill>
        <p:spPr bwMode="auto">
          <a:xfrm>
            <a:off x="3103562" y="1690687"/>
            <a:ext cx="3284537" cy="68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6768970" y="1825624"/>
            <a:ext cx="4838830" cy="461665"/>
          </a:xfrm>
          <a:prstGeom prst="rect">
            <a:avLst/>
          </a:prstGeom>
        </p:spPr>
        <p:txBody>
          <a:bodyPr wrap="square">
            <a:spAutoFit/>
          </a:bodyPr>
          <a:lstStyle/>
          <a:p>
            <a:r>
              <a:rPr lang="az-Latn-AZ" sz="2400" b="1" u="sng" dirty="0">
                <a:solidFill>
                  <a:srgbClr val="0000FF"/>
                </a:solidFill>
                <a:latin typeface="Courier New" panose="02070309020205020404" pitchFamily="49" charset="0"/>
                <a:ea typeface="Arial Unicode MS" panose="020B0604020202020204" pitchFamily="34" charset="-128"/>
                <a:hlinkClick r:id="rId3"/>
              </a:rPr>
              <a:t>http://pandas.pydata.org/</a:t>
            </a:r>
            <a:r>
              <a:rPr lang="az-Latn-AZ" sz="2400" b="1" u="sng" dirty="0">
                <a:solidFill>
                  <a:srgbClr val="0000FF"/>
                </a:solidFill>
                <a:latin typeface="Courier New" panose="02070309020205020404" pitchFamily="49" charset="0"/>
                <a:ea typeface="Arial Unicode MS" panose="020B0604020202020204" pitchFamily="34" charset="-128"/>
              </a:rPr>
              <a:t> </a:t>
            </a:r>
            <a:endParaRPr lang="en-US" sz="2400" dirty="0"/>
          </a:p>
        </p:txBody>
      </p:sp>
    </p:spTree>
    <p:extLst>
      <p:ext uri="{BB962C8B-B14F-4D97-AF65-F5344CB8AC3E}">
        <p14:creationId xmlns:p14="http://schemas.microsoft.com/office/powerpoint/2010/main" val="399279012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1)},y^{(1)}), (x^{(2)}, y^{(2)}), (x^{(3)}, y^{(3)}), \dots , (x^{(m)}, y^{(m)})\}&#10;$&#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1)}, x^{(2)}, x^{(3)}, \dots, x^{(m)} \}&#10;$&#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3468</TotalTime>
  <Words>1715</Words>
  <Application>Microsoft Office PowerPoint</Application>
  <PresentationFormat>Widescreen</PresentationFormat>
  <Paragraphs>271</Paragraphs>
  <Slides>47</Slides>
  <Notes>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6" baseType="lpstr">
      <vt:lpstr>Arial</vt:lpstr>
      <vt:lpstr>Arial Rounded MT Bold</vt:lpstr>
      <vt:lpstr>Arial Unicode MS</vt:lpstr>
      <vt:lpstr>Calibri</vt:lpstr>
      <vt:lpstr>Calibri Light</vt:lpstr>
      <vt:lpstr>Courier New</vt:lpstr>
      <vt:lpstr>Times New Roman</vt:lpstr>
      <vt:lpstr>Office Theme</vt:lpstr>
      <vt:lpstr>Microsoft Excel Chart</vt:lpstr>
      <vt:lpstr>Machine Learning </vt:lpstr>
      <vt:lpstr>Grading</vt:lpstr>
      <vt:lpstr>Topics</vt:lpstr>
      <vt:lpstr>Textbooks</vt:lpstr>
      <vt:lpstr>Machine Learning Libraries</vt:lpstr>
      <vt:lpstr>Scikit learn: Python Machine Learning Library</vt:lpstr>
      <vt:lpstr>SciPy Library: Scientific Computing Tools</vt:lpstr>
      <vt:lpstr>NumPy: Scientific Computing Library</vt:lpstr>
      <vt:lpstr>Pandas: Data Manipulation and Analysis</vt:lpstr>
      <vt:lpstr>Matplotlib and other plotting libraries </vt:lpstr>
      <vt:lpstr>Machine Learning (Online courses)</vt:lpstr>
      <vt:lpstr>ML Applications</vt:lpstr>
      <vt:lpstr>PowerPoint Presentation</vt:lpstr>
      <vt:lpstr>A Few Quotes</vt:lpstr>
      <vt:lpstr>Definition of AI</vt:lpstr>
      <vt:lpstr>What is AI?</vt:lpstr>
      <vt:lpstr>PowerPoint Presentation</vt:lpstr>
      <vt:lpstr>Machine Learning definition</vt:lpstr>
      <vt:lpstr>Machine Learning definition</vt:lpstr>
      <vt:lpstr>Machine Learning definition</vt:lpstr>
      <vt:lpstr>Example: Spam Filtering</vt:lpstr>
      <vt:lpstr>Question. Learning to detect credit card fraud.  What are T, P and E?</vt:lpstr>
      <vt:lpstr>Question. </vt:lpstr>
      <vt:lpstr>PowerPoint Presentation</vt:lpstr>
      <vt:lpstr>Key ML Terminology</vt:lpstr>
      <vt:lpstr>PowerPoint Presentation</vt:lpstr>
      <vt:lpstr>Key types of Machine Learning problems </vt:lpstr>
      <vt:lpstr>PowerPoint Presentation</vt:lpstr>
      <vt:lpstr>PowerPoint Presentation</vt:lpstr>
      <vt:lpstr>PowerPoint Presentation</vt:lpstr>
      <vt:lpstr>PowerPoint Presentation</vt:lpstr>
      <vt:lpstr>PowerPoint Presentation</vt:lpstr>
      <vt:lpstr>Supervised or Unsupervised?</vt:lpstr>
      <vt:lpstr>Supervised or Unsupervised?</vt:lpstr>
      <vt:lpstr>Supervised or Unsupervised?</vt:lpstr>
      <vt:lpstr>Supervised or Unsupervised?</vt:lpstr>
      <vt:lpstr>Supervised or Unsupervised?</vt:lpstr>
      <vt:lpstr>Supervised or Unsupervised?</vt:lpstr>
      <vt:lpstr>PowerPoint Presentation</vt:lpstr>
      <vt:lpstr>PowerPoint Presentation</vt:lpstr>
      <vt:lpstr>Key types of Machine Learning problems </vt:lpstr>
      <vt:lpstr>PowerPoint Presentation</vt:lpstr>
      <vt:lpstr>PowerPoint Presentation</vt:lpstr>
      <vt:lpstr>PowerPoint Presentation</vt:lpstr>
      <vt:lpstr>Classification or Regression?</vt:lpstr>
      <vt:lpstr>Classification or Regression?</vt:lpstr>
      <vt:lpstr> Classification or Regression?</vt:lpstr>
    </vt:vector>
  </TitlesOfParts>
  <Company>ADA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Samir Rustamov</dc:creator>
  <cp:lastModifiedBy>samir rustamov</cp:lastModifiedBy>
  <cp:revision>62</cp:revision>
  <dcterms:created xsi:type="dcterms:W3CDTF">2017-09-09T12:53:56Z</dcterms:created>
  <dcterms:modified xsi:type="dcterms:W3CDTF">2020-01-22T08:00:55Z</dcterms:modified>
</cp:coreProperties>
</file>